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2" r:id="rId4"/>
    <p:sldId id="257" r:id="rId5"/>
    <p:sldId id="258" r:id="rId6"/>
    <p:sldId id="269" r:id="rId7"/>
    <p:sldId id="268" r:id="rId8"/>
    <p:sldId id="270" r:id="rId9"/>
    <p:sldId id="271"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4B1599C-FB72-4195-96D4-39D4C9C72994}" type="datetimeFigureOut">
              <a:rPr lang="en-US" smtClean="0"/>
              <a:pPr/>
              <a:t>2/10/2015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6496C38-3FF4-4EC3-9E58-19C1885B6D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B1599C-FB72-4195-96D4-39D4C9C72994}" type="datetimeFigureOut">
              <a:rPr lang="en-US" smtClean="0"/>
              <a:pPr/>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96C38-3FF4-4EC3-9E58-19C1885B6D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B1599C-FB72-4195-96D4-39D4C9C72994}" type="datetimeFigureOut">
              <a:rPr lang="en-US" smtClean="0"/>
              <a:pPr/>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96C38-3FF4-4EC3-9E58-19C1885B6D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4B1599C-FB72-4195-96D4-39D4C9C72994}" type="datetimeFigureOut">
              <a:rPr lang="en-US" smtClean="0"/>
              <a:pPr/>
              <a:t>2/10/2015</a:t>
            </a:fld>
            <a:endParaRPr lang="en-US"/>
          </a:p>
        </p:txBody>
      </p:sp>
      <p:sp>
        <p:nvSpPr>
          <p:cNvPr id="9" name="Slide Number Placeholder 8"/>
          <p:cNvSpPr>
            <a:spLocks noGrp="1"/>
          </p:cNvSpPr>
          <p:nvPr>
            <p:ph type="sldNum" sz="quarter" idx="15"/>
          </p:nvPr>
        </p:nvSpPr>
        <p:spPr/>
        <p:txBody>
          <a:bodyPr rtlCol="0"/>
          <a:lstStyle/>
          <a:p>
            <a:fld id="{A6496C38-3FF4-4EC3-9E58-19C1885B6DAF}"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4B1599C-FB72-4195-96D4-39D4C9C72994}" type="datetimeFigureOut">
              <a:rPr lang="en-US" smtClean="0"/>
              <a:pPr/>
              <a:t>2/10/2015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6496C38-3FF4-4EC3-9E58-19C1885B6DA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4B1599C-FB72-4195-96D4-39D4C9C72994}" type="datetimeFigureOut">
              <a:rPr lang="en-US" smtClean="0"/>
              <a:pPr/>
              <a:t>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496C38-3FF4-4EC3-9E58-19C1885B6DAF}"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4B1599C-FB72-4195-96D4-39D4C9C72994}" type="datetimeFigureOut">
              <a:rPr lang="en-US" smtClean="0"/>
              <a:pPr/>
              <a:t>2/10/2015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496C38-3FF4-4EC3-9E58-19C1885B6DAF}"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4B1599C-FB72-4195-96D4-39D4C9C72994}" type="datetimeFigureOut">
              <a:rPr lang="en-US" smtClean="0"/>
              <a:pPr/>
              <a:t>2/10/2015</a:t>
            </a:fld>
            <a:endParaRPr lang="en-US"/>
          </a:p>
        </p:txBody>
      </p:sp>
      <p:sp>
        <p:nvSpPr>
          <p:cNvPr id="7" name="Slide Number Placeholder 6"/>
          <p:cNvSpPr>
            <a:spLocks noGrp="1"/>
          </p:cNvSpPr>
          <p:nvPr>
            <p:ph type="sldNum" sz="quarter" idx="11"/>
          </p:nvPr>
        </p:nvSpPr>
        <p:spPr/>
        <p:txBody>
          <a:bodyPr rtlCol="0"/>
          <a:lstStyle/>
          <a:p>
            <a:fld id="{A6496C38-3FF4-4EC3-9E58-19C1885B6DAF}"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1599C-FB72-4195-96D4-39D4C9C72994}" type="datetimeFigureOut">
              <a:rPr lang="en-US" smtClean="0"/>
              <a:pPr/>
              <a:t>2/10/2015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496C38-3FF4-4EC3-9E58-19C1885B6D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4B1599C-FB72-4195-96D4-39D4C9C72994}" type="datetimeFigureOut">
              <a:rPr lang="en-US" smtClean="0"/>
              <a:pPr/>
              <a:t>2/10/2015</a:t>
            </a:fld>
            <a:endParaRPr lang="en-US"/>
          </a:p>
        </p:txBody>
      </p:sp>
      <p:sp>
        <p:nvSpPr>
          <p:cNvPr id="22" name="Slide Number Placeholder 21"/>
          <p:cNvSpPr>
            <a:spLocks noGrp="1"/>
          </p:cNvSpPr>
          <p:nvPr>
            <p:ph type="sldNum" sz="quarter" idx="15"/>
          </p:nvPr>
        </p:nvSpPr>
        <p:spPr/>
        <p:txBody>
          <a:bodyPr rtlCol="0"/>
          <a:lstStyle/>
          <a:p>
            <a:fld id="{A6496C38-3FF4-4EC3-9E58-19C1885B6DAF}"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4B1599C-FB72-4195-96D4-39D4C9C72994}" type="datetimeFigureOut">
              <a:rPr lang="en-US" smtClean="0"/>
              <a:pPr/>
              <a:t>2/10/2015</a:t>
            </a:fld>
            <a:endParaRPr lang="en-US"/>
          </a:p>
        </p:txBody>
      </p:sp>
      <p:sp>
        <p:nvSpPr>
          <p:cNvPr id="18" name="Slide Number Placeholder 17"/>
          <p:cNvSpPr>
            <a:spLocks noGrp="1"/>
          </p:cNvSpPr>
          <p:nvPr>
            <p:ph type="sldNum" sz="quarter" idx="11"/>
          </p:nvPr>
        </p:nvSpPr>
        <p:spPr/>
        <p:txBody>
          <a:bodyPr rtlCol="0"/>
          <a:lstStyle/>
          <a:p>
            <a:fld id="{A6496C38-3FF4-4EC3-9E58-19C1885B6DAF}"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4B1599C-FB72-4195-96D4-39D4C9C72994}" type="datetimeFigureOut">
              <a:rPr lang="en-US" smtClean="0"/>
              <a:pPr/>
              <a:t>2/10/2015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6496C38-3FF4-4EC3-9E58-19C1885B6D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Romeo and Juliet </a:t>
            </a:r>
            <a:endParaRPr lang="en-US" dirty="0"/>
          </a:p>
        </p:txBody>
      </p:sp>
      <p:sp>
        <p:nvSpPr>
          <p:cNvPr id="3" name="Subtitle 2"/>
          <p:cNvSpPr>
            <a:spLocks noGrp="1"/>
          </p:cNvSpPr>
          <p:nvPr>
            <p:ph type="subTitle" idx="1"/>
          </p:nvPr>
        </p:nvSpPr>
        <p:spPr/>
        <p:txBody>
          <a:bodyPr/>
          <a:lstStyle/>
          <a:p>
            <a:r>
              <a:rPr lang="en-US" dirty="0" smtClean="0"/>
              <a:t>Act I Short Answer (Crossover)</a:t>
            </a:r>
            <a:endParaRPr lang="en-US" dirty="0"/>
          </a:p>
        </p:txBody>
      </p:sp>
    </p:spTree>
    <p:extLst>
      <p:ext uri="{BB962C8B-B14F-4D97-AF65-F5344CB8AC3E}">
        <p14:creationId xmlns:p14="http://schemas.microsoft.com/office/powerpoint/2010/main" xmlns="" val="6260959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crossover benchmark</a:t>
            </a:r>
            <a:endParaRPr lang="en-US" dirty="0"/>
          </a:p>
        </p:txBody>
      </p:sp>
      <p:sp>
        <p:nvSpPr>
          <p:cNvPr id="3" name="Content Placeholder 2"/>
          <p:cNvSpPr>
            <a:spLocks noGrp="1"/>
          </p:cNvSpPr>
          <p:nvPr>
            <p:ph sz="quarter" idx="1"/>
          </p:nvPr>
        </p:nvSpPr>
        <p:spPr/>
        <p:txBody>
          <a:bodyPr/>
          <a:lstStyle/>
          <a:p>
            <a:pPr>
              <a:buNone/>
            </a:pPr>
            <a:r>
              <a:rPr lang="en-US" dirty="0" smtClean="0"/>
              <a:t>30</a:t>
            </a:r>
            <a:r>
              <a:rPr lang="en-US" dirty="0" smtClean="0"/>
              <a:t> </a:t>
            </a:r>
            <a:r>
              <a:rPr lang="en-US" dirty="0" smtClean="0"/>
              <a:t>minutes </a:t>
            </a:r>
            <a:endParaRPr lang="en-US" dirty="0"/>
          </a:p>
        </p:txBody>
      </p:sp>
    </p:spTree>
    <p:extLst>
      <p:ext uri="{BB962C8B-B14F-4D97-AF65-F5344CB8AC3E}">
        <p14:creationId xmlns:p14="http://schemas.microsoft.com/office/powerpoint/2010/main" xmlns="" val="2251195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I, Scene V Notes</a:t>
            </a:r>
            <a:endParaRPr lang="en-US" dirty="0"/>
          </a:p>
        </p:txBody>
      </p:sp>
      <p:sp>
        <p:nvSpPr>
          <p:cNvPr id="3" name="Content Placeholder 2"/>
          <p:cNvSpPr>
            <a:spLocks noGrp="1"/>
          </p:cNvSpPr>
          <p:nvPr>
            <p:ph sz="quarter" idx="1"/>
          </p:nvPr>
        </p:nvSpPr>
        <p:spPr>
          <a:xfrm>
            <a:off x="457200" y="1600200"/>
            <a:ext cx="8610600" cy="4525963"/>
          </a:xfrm>
        </p:spPr>
        <p:txBody>
          <a:bodyPr>
            <a:normAutofit/>
          </a:bodyPr>
          <a:lstStyle/>
          <a:p>
            <a:pPr marL="571500" indent="-571500">
              <a:buFont typeface="+mj-lt"/>
              <a:buAutoNum type="romanUcPeriod"/>
            </a:pPr>
            <a:r>
              <a:rPr lang="en-US" dirty="0" smtClean="0"/>
              <a:t>Romeo’s reaction to Juliet (l. 44-53)</a:t>
            </a:r>
          </a:p>
          <a:p>
            <a:pPr marL="971550" lvl="1" indent="-571500">
              <a:buFont typeface="+mj-lt"/>
              <a:buAutoNum type="alphaUcPeriod"/>
            </a:pPr>
            <a:r>
              <a:rPr lang="en-US" dirty="0" smtClean="0"/>
              <a:t>More hyperbole </a:t>
            </a:r>
          </a:p>
          <a:p>
            <a:pPr marL="1371600" lvl="2" indent="-571500">
              <a:buFont typeface="+mj-lt"/>
              <a:buAutoNum type="romanLcPeriod"/>
            </a:pPr>
            <a:r>
              <a:rPr lang="en-US" dirty="0" smtClean="0"/>
              <a:t>She’s like a jewel, too rich for earth, a dove among crows, etc.</a:t>
            </a:r>
          </a:p>
          <a:p>
            <a:pPr marL="971550" lvl="1" indent="-571500">
              <a:buFont typeface="+mj-lt"/>
              <a:buAutoNum type="alphaUcPeriod"/>
            </a:pPr>
            <a:r>
              <a:rPr lang="en-US" dirty="0" smtClean="0"/>
              <a:t>Renounces Rosaline (l. 52) </a:t>
            </a:r>
          </a:p>
          <a:p>
            <a:pPr marL="571500" indent="-571500">
              <a:buFont typeface="+mj-lt"/>
              <a:buAutoNum type="romanUcPeriod"/>
            </a:pPr>
            <a:r>
              <a:rPr lang="en-US" dirty="0" smtClean="0"/>
              <a:t>Tybalt’s indignation (l. 54-95)</a:t>
            </a:r>
          </a:p>
          <a:p>
            <a:pPr marL="971550" lvl="1" indent="-571500">
              <a:buFont typeface="+mj-lt"/>
              <a:buAutoNum type="alphaUcPeriod"/>
            </a:pPr>
            <a:r>
              <a:rPr lang="en-US" dirty="0" smtClean="0"/>
              <a:t>Predicts letting Romeo stay will be “</a:t>
            </a:r>
            <a:r>
              <a:rPr lang="en-US" dirty="0" err="1" smtClean="0"/>
              <a:t>bitt’rest</a:t>
            </a:r>
            <a:r>
              <a:rPr lang="en-US" dirty="0" smtClean="0"/>
              <a:t> gall” (l. 95; dramatic irony)</a:t>
            </a:r>
          </a:p>
          <a:p>
            <a:pPr marL="971550" lvl="1" indent="-571500">
              <a:buFont typeface="+mj-lt"/>
              <a:buAutoNum type="alphaUcPeriod"/>
            </a:pPr>
            <a:r>
              <a:rPr lang="en-US" dirty="0" smtClean="0"/>
              <a:t>Romeo is “portly…virtuous and well-</a:t>
            </a:r>
            <a:r>
              <a:rPr lang="en-US" dirty="0" err="1" smtClean="0"/>
              <a:t>govern’d</a:t>
            </a:r>
            <a:r>
              <a:rPr lang="en-US" dirty="0" smtClean="0"/>
              <a:t>”  (l. 67-9)</a:t>
            </a:r>
          </a:p>
          <a:p>
            <a:pPr marL="0" indent="0">
              <a:buNone/>
            </a:pPr>
            <a:endParaRPr lang="en-US" dirty="0"/>
          </a:p>
        </p:txBody>
      </p:sp>
    </p:spTree>
    <p:extLst>
      <p:ext uri="{BB962C8B-B14F-4D97-AF65-F5344CB8AC3E}">
        <p14:creationId xmlns:p14="http://schemas.microsoft.com/office/powerpoint/2010/main" xmlns="" val="158897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I, Scene V Notes</a:t>
            </a:r>
            <a:endParaRPr lang="en-US" dirty="0"/>
          </a:p>
        </p:txBody>
      </p:sp>
      <p:sp>
        <p:nvSpPr>
          <p:cNvPr id="3" name="Content Placeholder 2"/>
          <p:cNvSpPr>
            <a:spLocks noGrp="1"/>
          </p:cNvSpPr>
          <p:nvPr>
            <p:ph sz="quarter" idx="1"/>
          </p:nvPr>
        </p:nvSpPr>
        <p:spPr>
          <a:xfrm>
            <a:off x="457200" y="1600200"/>
            <a:ext cx="8610600" cy="5029200"/>
          </a:xfrm>
        </p:spPr>
        <p:txBody>
          <a:bodyPr>
            <a:normAutofit/>
          </a:bodyPr>
          <a:lstStyle/>
          <a:p>
            <a:pPr marL="571500" indent="-571500">
              <a:buFont typeface="+mj-lt"/>
              <a:buAutoNum type="romanUcPeriod" startAt="3"/>
            </a:pPr>
            <a:r>
              <a:rPr lang="en-US" dirty="0" smtClean="0"/>
              <a:t>R + J’s first meeting (l. 96-113)</a:t>
            </a:r>
          </a:p>
          <a:p>
            <a:pPr marL="971550" lvl="1" indent="-571500">
              <a:buFont typeface="+mj-lt"/>
              <a:buAutoNum type="alphaUcPeriod"/>
            </a:pPr>
            <a:r>
              <a:rPr lang="en-US" dirty="0" smtClean="0"/>
              <a:t>Extended metaphor</a:t>
            </a:r>
          </a:p>
          <a:p>
            <a:pPr marL="1371600" lvl="2" indent="-571500">
              <a:buFont typeface="+mj-lt"/>
              <a:buAutoNum type="romanLcPeriod"/>
            </a:pPr>
            <a:r>
              <a:rPr lang="en-US" dirty="0" smtClean="0"/>
              <a:t>Shrine (J)/ Pilgrim (R)</a:t>
            </a:r>
          </a:p>
          <a:p>
            <a:pPr marL="1371600" lvl="2" indent="-571500">
              <a:buFont typeface="+mj-lt"/>
              <a:buAutoNum type="romanLcPeriod"/>
            </a:pPr>
            <a:r>
              <a:rPr lang="en-US" dirty="0" smtClean="0"/>
              <a:t>Suggests their love is pure/spiritual </a:t>
            </a:r>
          </a:p>
          <a:p>
            <a:pPr marL="1371600" lvl="2" indent="-571500">
              <a:buFont typeface="+mj-lt"/>
              <a:buAutoNum type="romanLcPeriod"/>
            </a:pPr>
            <a:r>
              <a:rPr lang="en-US" dirty="0" smtClean="0"/>
              <a:t>Shows J. is intelligent (keeps up w. R., turns the metaphor in her favor, l. 110)</a:t>
            </a:r>
          </a:p>
          <a:p>
            <a:pPr marL="571500" indent="-571500">
              <a:buFont typeface="+mj-lt"/>
              <a:buAutoNum type="romanUcPeriod" startAt="3"/>
            </a:pPr>
            <a:r>
              <a:rPr lang="en-US" dirty="0" smtClean="0"/>
              <a:t>J’s reaction to R.’s identity</a:t>
            </a:r>
          </a:p>
          <a:p>
            <a:pPr marL="971550" lvl="1" indent="-571500">
              <a:buFont typeface="+mj-lt"/>
              <a:buAutoNum type="alphaUcPeriod"/>
            </a:pPr>
            <a:r>
              <a:rPr lang="en-US" dirty="0" smtClean="0"/>
              <a:t>Paradox/hyperbole</a:t>
            </a:r>
          </a:p>
          <a:p>
            <a:pPr marL="1371600" lvl="2" indent="-571500">
              <a:buFont typeface="+mj-lt"/>
              <a:buAutoNum type="romanLcPeriod"/>
            </a:pPr>
            <a:r>
              <a:rPr lang="en-US" dirty="0" smtClean="0"/>
              <a:t>Grave=wedding bed (l. 140-1; dramatic irony)</a:t>
            </a:r>
          </a:p>
          <a:p>
            <a:pPr marL="1371600" lvl="2" indent="-571500">
              <a:buFont typeface="+mj-lt"/>
              <a:buAutoNum type="romanLcPeriod"/>
            </a:pPr>
            <a:r>
              <a:rPr lang="en-US" dirty="0" smtClean="0"/>
              <a:t>Love that comes from hate (l. 144-7)</a:t>
            </a:r>
          </a:p>
          <a:p>
            <a:pPr marL="971550" lvl="1" indent="-571500">
              <a:buFont typeface="+mj-lt"/>
              <a:buAutoNum type="alphaUcPeriod"/>
            </a:pPr>
            <a:endParaRPr lang="en-US" dirty="0" smtClean="0"/>
          </a:p>
          <a:p>
            <a:pPr marL="0" indent="0">
              <a:buNone/>
            </a:pPr>
            <a:endParaRPr lang="en-US" dirty="0"/>
          </a:p>
        </p:txBody>
      </p:sp>
    </p:spTree>
    <p:extLst>
      <p:ext uri="{BB962C8B-B14F-4D97-AF65-F5344CB8AC3E}">
        <p14:creationId xmlns:p14="http://schemas.microsoft.com/office/powerpoint/2010/main" xmlns="" val="316778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Review “TRNT” and “New Directions” Crossover</a:t>
            </a:r>
            <a:endParaRPr lang="en-US" dirty="0"/>
          </a:p>
        </p:txBody>
      </p:sp>
      <p:sp>
        <p:nvSpPr>
          <p:cNvPr id="3" name="Content Placeholder 2"/>
          <p:cNvSpPr>
            <a:spLocks noGrp="1"/>
          </p:cNvSpPr>
          <p:nvPr>
            <p:ph sz="quarter" idx="1"/>
          </p:nvPr>
        </p:nvSpPr>
        <p:spPr/>
        <p:txBody>
          <a:bodyPr/>
          <a:lstStyle/>
          <a:p>
            <a:endParaRPr lang="en-US" dirty="0"/>
          </a:p>
        </p:txBody>
      </p:sp>
    </p:spTree>
    <p:extLst>
      <p:ext uri="{BB962C8B-B14F-4D97-AF65-F5344CB8AC3E}">
        <p14:creationId xmlns:p14="http://schemas.microsoft.com/office/powerpoint/2010/main" xmlns="" val="3758585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on Crossovers</a:t>
            </a:r>
            <a:endParaRPr lang="en-US" dirty="0"/>
          </a:p>
        </p:txBody>
      </p:sp>
      <p:sp>
        <p:nvSpPr>
          <p:cNvPr id="3" name="Content Placeholder 2"/>
          <p:cNvSpPr>
            <a:spLocks noGrp="1"/>
          </p:cNvSpPr>
          <p:nvPr>
            <p:ph sz="quarter" idx="1"/>
          </p:nvPr>
        </p:nvSpPr>
        <p:spPr>
          <a:xfrm>
            <a:off x="457200" y="1600200"/>
            <a:ext cx="8229600" cy="5029200"/>
          </a:xfrm>
        </p:spPr>
        <p:txBody>
          <a:bodyPr>
            <a:normAutofit fontScale="92500" lnSpcReduction="20000"/>
          </a:bodyPr>
          <a:lstStyle/>
          <a:p>
            <a:r>
              <a:rPr lang="en-US" dirty="0" smtClean="0"/>
              <a:t>TS needs to be SPECIFIC and usually a COMPLEX sentence (</a:t>
            </a:r>
            <a:r>
              <a:rPr lang="en-US" i="1" dirty="0" smtClean="0"/>
              <a:t>AAAWWUUBBIS(T) conjunction</a:t>
            </a:r>
            <a:r>
              <a:rPr lang="en-US" dirty="0" smtClean="0"/>
              <a:t>)</a:t>
            </a:r>
          </a:p>
          <a:p>
            <a:pPr marL="0" indent="0">
              <a:buNone/>
            </a:pPr>
            <a:r>
              <a:rPr lang="en-US" dirty="0" smtClean="0"/>
              <a:t>Example: </a:t>
            </a:r>
          </a:p>
          <a:p>
            <a:r>
              <a:rPr lang="en-US" dirty="0" smtClean="0"/>
              <a:t>Question: Do you think “TRNT” and “New Directions” share a similar viewpoint on choices?</a:t>
            </a:r>
          </a:p>
          <a:p>
            <a:r>
              <a:rPr lang="en-US" dirty="0" smtClean="0">
                <a:solidFill>
                  <a:srgbClr val="FF0000"/>
                </a:solidFill>
              </a:rPr>
              <a:t>Not specific: Yes, they share the same viewpoint on choices. (No conjunction)</a:t>
            </a:r>
          </a:p>
          <a:p>
            <a:r>
              <a:rPr lang="en-US" dirty="0" smtClean="0">
                <a:solidFill>
                  <a:srgbClr val="00B050"/>
                </a:solidFill>
              </a:rPr>
              <a:t>Specific: Yes, they share the same viewpoint </a:t>
            </a:r>
            <a:r>
              <a:rPr lang="en-US" i="1" dirty="0" smtClean="0">
                <a:solidFill>
                  <a:srgbClr val="00B050"/>
                </a:solidFill>
              </a:rPr>
              <a:t>that</a:t>
            </a:r>
            <a:r>
              <a:rPr lang="en-US" dirty="0" smtClean="0">
                <a:solidFill>
                  <a:srgbClr val="00B050"/>
                </a:solidFill>
              </a:rPr>
              <a:t> choices are positive/impact our lives greatly/should be made independently.</a:t>
            </a:r>
          </a:p>
          <a:p>
            <a:r>
              <a:rPr lang="en-US" dirty="0" smtClean="0">
                <a:solidFill>
                  <a:srgbClr val="00B050"/>
                </a:solidFill>
              </a:rPr>
              <a:t>Specific: No, they do not share the same viewpoint </a:t>
            </a:r>
            <a:r>
              <a:rPr lang="en-US" i="1" dirty="0" smtClean="0">
                <a:solidFill>
                  <a:srgbClr val="00B050"/>
                </a:solidFill>
              </a:rPr>
              <a:t>because</a:t>
            </a:r>
            <a:r>
              <a:rPr lang="en-US" dirty="0" smtClean="0">
                <a:solidFill>
                  <a:srgbClr val="00B050"/>
                </a:solidFill>
              </a:rPr>
              <a:t> one sees choice positively, </a:t>
            </a:r>
            <a:r>
              <a:rPr lang="en-US" i="1" dirty="0" smtClean="0">
                <a:solidFill>
                  <a:srgbClr val="00B050"/>
                </a:solidFill>
              </a:rPr>
              <a:t>while</a:t>
            </a:r>
            <a:r>
              <a:rPr lang="en-US" dirty="0" smtClean="0">
                <a:solidFill>
                  <a:srgbClr val="00B050"/>
                </a:solidFill>
              </a:rPr>
              <a:t> the other only sees it as full of regrets. </a:t>
            </a:r>
          </a:p>
          <a:p>
            <a:r>
              <a:rPr lang="en-US" dirty="0" smtClean="0">
                <a:solidFill>
                  <a:srgbClr val="00B050"/>
                </a:solidFill>
              </a:rPr>
              <a:t>Specific: No, they do not share the same viewpoint because one views choice as flexible/moldable, while the other doesn’t. </a:t>
            </a:r>
          </a:p>
          <a:p>
            <a:pPr marL="0" indent="0">
              <a:buNone/>
            </a:pPr>
            <a:endParaRPr lang="en-US" dirty="0" smtClean="0">
              <a:solidFill>
                <a:srgbClr val="00B050"/>
              </a:solidFill>
            </a:endParaRPr>
          </a:p>
        </p:txBody>
      </p:sp>
    </p:spTree>
    <p:extLst>
      <p:ext uri="{BB962C8B-B14F-4D97-AF65-F5344CB8AC3E}">
        <p14:creationId xmlns:p14="http://schemas.microsoft.com/office/powerpoint/2010/main" xmlns="" val="5231977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reminder…</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You can only pass if you use quotes from BOTH selections. </a:t>
            </a:r>
          </a:p>
          <a:p>
            <a:r>
              <a:rPr lang="en-US" dirty="0" smtClean="0"/>
              <a:t>The grade scale will now move up:</a:t>
            </a:r>
          </a:p>
          <a:p>
            <a:pPr>
              <a:buNone/>
            </a:pPr>
            <a:r>
              <a:rPr lang="en-US" dirty="0" smtClean="0"/>
              <a:t>Old:</a:t>
            </a:r>
          </a:p>
          <a:p>
            <a:pPr>
              <a:lnSpc>
                <a:spcPct val="160000"/>
              </a:lnSpc>
              <a:buNone/>
            </a:pPr>
            <a:r>
              <a:rPr lang="en-US" dirty="0" smtClean="0"/>
              <a:t>	-</a:t>
            </a:r>
            <a:r>
              <a:rPr lang="en-US" sz="2000" dirty="0" smtClean="0"/>
              <a:t>1:65</a:t>
            </a:r>
          </a:p>
          <a:p>
            <a:pPr>
              <a:lnSpc>
                <a:spcPct val="160000"/>
              </a:lnSpc>
              <a:buNone/>
            </a:pPr>
            <a:r>
              <a:rPr lang="en-US" sz="2000" dirty="0" smtClean="0"/>
              <a:t>	 1: 70</a:t>
            </a:r>
          </a:p>
          <a:p>
            <a:pPr>
              <a:lnSpc>
                <a:spcPct val="160000"/>
              </a:lnSpc>
              <a:buNone/>
            </a:pPr>
            <a:r>
              <a:rPr lang="en-US" sz="2000" dirty="0" smtClean="0"/>
              <a:t>	+1: 75</a:t>
            </a:r>
          </a:p>
          <a:p>
            <a:pPr>
              <a:lnSpc>
                <a:spcPct val="160000"/>
              </a:lnSpc>
              <a:buNone/>
            </a:pPr>
            <a:r>
              <a:rPr lang="en-US" sz="2000" dirty="0" smtClean="0"/>
              <a:t>	-2: 80</a:t>
            </a:r>
          </a:p>
          <a:p>
            <a:pPr>
              <a:lnSpc>
                <a:spcPct val="160000"/>
              </a:lnSpc>
              <a:buNone/>
            </a:pPr>
            <a:r>
              <a:rPr lang="en-US" sz="2000" dirty="0" smtClean="0"/>
              <a:t>	 2: 85</a:t>
            </a:r>
          </a:p>
          <a:p>
            <a:pPr>
              <a:lnSpc>
                <a:spcPct val="160000"/>
              </a:lnSpc>
              <a:buNone/>
            </a:pPr>
            <a:r>
              <a:rPr lang="en-US" sz="2000" dirty="0" smtClean="0"/>
              <a:t>	+2: 90</a:t>
            </a:r>
          </a:p>
          <a:p>
            <a:pPr>
              <a:lnSpc>
                <a:spcPct val="160000"/>
              </a:lnSpc>
              <a:buNone/>
            </a:pPr>
            <a:r>
              <a:rPr lang="en-US" sz="2000" dirty="0" smtClean="0"/>
              <a:t>	-3: 95</a:t>
            </a:r>
          </a:p>
          <a:p>
            <a:pPr>
              <a:lnSpc>
                <a:spcPct val="160000"/>
              </a:lnSpc>
              <a:buNone/>
            </a:pPr>
            <a:r>
              <a:rPr lang="en-US" sz="2000" dirty="0" smtClean="0"/>
              <a:t> 	3: 100</a:t>
            </a:r>
          </a:p>
          <a:p>
            <a:pPr>
              <a:lnSpc>
                <a:spcPct val="160000"/>
              </a:lnSpc>
              <a:buNone/>
            </a:pPr>
            <a:r>
              <a:rPr lang="en-US" sz="2000" dirty="0" smtClean="0"/>
              <a:t>	+3: 105</a:t>
            </a:r>
          </a:p>
          <a:p>
            <a:pPr>
              <a:buNone/>
            </a:pPr>
            <a:endParaRPr lang="en-US" dirty="0" smtClean="0"/>
          </a:p>
          <a:p>
            <a:endParaRPr lang="en-US" dirty="0"/>
          </a:p>
        </p:txBody>
      </p:sp>
      <p:sp>
        <p:nvSpPr>
          <p:cNvPr id="4" name="TextBox 3"/>
          <p:cNvSpPr txBox="1"/>
          <p:nvPr/>
        </p:nvSpPr>
        <p:spPr>
          <a:xfrm>
            <a:off x="3048000" y="2209800"/>
            <a:ext cx="2209800" cy="4508927"/>
          </a:xfrm>
          <a:prstGeom prst="rect">
            <a:avLst/>
          </a:prstGeom>
          <a:noFill/>
        </p:spPr>
        <p:txBody>
          <a:bodyPr wrap="square" rtlCol="0">
            <a:spAutoFit/>
          </a:bodyPr>
          <a:lstStyle/>
          <a:p>
            <a:r>
              <a:rPr lang="en-US" sz="2400" dirty="0" smtClean="0"/>
              <a:t>New:</a:t>
            </a:r>
          </a:p>
          <a:p>
            <a:pPr>
              <a:lnSpc>
                <a:spcPct val="150000"/>
              </a:lnSpc>
            </a:pPr>
            <a:r>
              <a:rPr lang="en-US" dirty="0" smtClean="0"/>
              <a:t>-1: 30</a:t>
            </a:r>
          </a:p>
          <a:p>
            <a:pPr>
              <a:lnSpc>
                <a:spcPct val="150000"/>
              </a:lnSpc>
            </a:pPr>
            <a:r>
              <a:rPr lang="en-US" dirty="0" smtClean="0"/>
              <a:t> </a:t>
            </a:r>
            <a:r>
              <a:rPr lang="en-US" dirty="0" smtClean="0"/>
              <a:t>1: 40</a:t>
            </a:r>
          </a:p>
          <a:p>
            <a:pPr>
              <a:lnSpc>
                <a:spcPct val="150000"/>
              </a:lnSpc>
            </a:pPr>
            <a:r>
              <a:rPr lang="en-US" dirty="0" smtClean="0"/>
              <a:t>+1: 50</a:t>
            </a:r>
          </a:p>
          <a:p>
            <a:pPr>
              <a:lnSpc>
                <a:spcPct val="150000"/>
              </a:lnSpc>
            </a:pPr>
            <a:r>
              <a:rPr lang="en-US" dirty="0" smtClean="0"/>
              <a:t>-2: 60</a:t>
            </a:r>
          </a:p>
          <a:p>
            <a:pPr>
              <a:lnSpc>
                <a:spcPct val="150000"/>
              </a:lnSpc>
            </a:pPr>
            <a:r>
              <a:rPr lang="en-US" dirty="0" smtClean="0"/>
              <a:t> </a:t>
            </a:r>
            <a:r>
              <a:rPr lang="en-US" dirty="0" smtClean="0"/>
              <a:t>2: 70</a:t>
            </a:r>
          </a:p>
          <a:p>
            <a:pPr>
              <a:lnSpc>
                <a:spcPct val="150000"/>
              </a:lnSpc>
            </a:pPr>
            <a:r>
              <a:rPr lang="en-US" dirty="0" smtClean="0"/>
              <a:t>+2: 80</a:t>
            </a:r>
          </a:p>
          <a:p>
            <a:pPr>
              <a:lnSpc>
                <a:spcPct val="150000"/>
              </a:lnSpc>
            </a:pPr>
            <a:r>
              <a:rPr lang="en-US" dirty="0" smtClean="0"/>
              <a:t>-3: 90</a:t>
            </a:r>
          </a:p>
          <a:p>
            <a:pPr>
              <a:lnSpc>
                <a:spcPct val="150000"/>
              </a:lnSpc>
            </a:pPr>
            <a:r>
              <a:rPr lang="en-US" dirty="0" smtClean="0"/>
              <a:t> </a:t>
            </a:r>
            <a:r>
              <a:rPr lang="en-US" dirty="0" smtClean="0"/>
              <a:t>3: 100</a:t>
            </a:r>
          </a:p>
          <a:p>
            <a:pPr>
              <a:lnSpc>
                <a:spcPct val="150000"/>
              </a:lnSpc>
            </a:pPr>
            <a:r>
              <a:rPr lang="en-US" dirty="0" smtClean="0"/>
              <a:t>+3: 110</a:t>
            </a:r>
          </a:p>
          <a:p>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#1: </a:t>
            </a:r>
            <a:endParaRPr lang="en-US" dirty="0"/>
          </a:p>
        </p:txBody>
      </p:sp>
      <p:sp>
        <p:nvSpPr>
          <p:cNvPr id="3" name="Content Placeholder 2"/>
          <p:cNvSpPr>
            <a:spLocks noGrp="1"/>
          </p:cNvSpPr>
          <p:nvPr>
            <p:ph sz="quarter" idx="1"/>
          </p:nvPr>
        </p:nvSpPr>
        <p:spPr/>
        <p:txBody>
          <a:bodyPr>
            <a:normAutofit fontScale="92500"/>
          </a:bodyPr>
          <a:lstStyle/>
          <a:p>
            <a:r>
              <a:rPr lang="en-US" dirty="0" smtClean="0"/>
              <a:t>The speakers in both “TRNT” and “New Directions” both seem to have drastic differences on the way in which they view choice. The narrator in “New Directions,” an African-American woman from times of past, says that she “cut a new path.” This shows that decisions are not always set in stone and they can be changed for the better. On the other hand, the speaker in “TRNT,” a regretful man, seems to think decisions are set in stone by using the word “sigh” [when describing the road]. This makes the reader think that there is nothing he could do and the path is set in stone. In conclusion, both speakers have drastically different views as one thinks that they can mold choice, while the other doesn’t.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#2</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I believe that both the speaker, a  young man, of “TRNT” and the author, an African-American woman, of “New Directions” think that you have the power to make your own choices, even if they go against society. In “TRNT” the speaker needs to choose between two roads, a worn down one and a brand new one. You would think he would’ve gone on the one the others have gone down, but he went on the brand new road. Walking down this brand new road, the speaker chose this one because he knows he can make his own choices and doesn’t need the others to do so. In “New Directions,” the author creates her own company even though it’s frowned upon for an African-American woman to do so. She doesn’t care though because she knows she makes her own choices and doesn’t need the approval of others. Therefore, both essay ad poem believe everyone can make their own choices and don’t need others.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467600" cy="1143000"/>
          </a:xfrm>
        </p:spPr>
        <p:txBody>
          <a:bodyPr/>
          <a:lstStyle/>
          <a:p>
            <a:r>
              <a:rPr lang="en-US" dirty="0" smtClean="0"/>
              <a:t>Sample #3</a:t>
            </a:r>
            <a:endParaRPr lang="en-US" dirty="0"/>
          </a:p>
        </p:txBody>
      </p:sp>
      <p:sp>
        <p:nvSpPr>
          <p:cNvPr id="3" name="Content Placeholder 2"/>
          <p:cNvSpPr>
            <a:spLocks noGrp="1"/>
          </p:cNvSpPr>
          <p:nvPr>
            <p:ph sz="quarter" idx="1"/>
          </p:nvPr>
        </p:nvSpPr>
        <p:spPr>
          <a:xfrm>
            <a:off x="152400" y="1143000"/>
            <a:ext cx="7924800" cy="5715000"/>
          </a:xfrm>
        </p:spPr>
        <p:txBody>
          <a:bodyPr>
            <a:normAutofit fontScale="92500" lnSpcReduction="10000"/>
          </a:bodyPr>
          <a:lstStyle/>
          <a:p>
            <a:r>
              <a:rPr lang="en-US" dirty="0" smtClean="0"/>
              <a:t>I believe that the speaker from “TRNT” and the author of “New Directions” have different viewpoints on choice. In “TRNT,” the speaker, a young, indecisive man, clearly states that the </a:t>
            </a:r>
            <a:r>
              <a:rPr lang="en-US" i="1" dirty="0" smtClean="0"/>
              <a:t>choices</a:t>
            </a:r>
            <a:r>
              <a:rPr lang="en-US" dirty="0" smtClean="0"/>
              <a:t> you make define you. [He says,] “Two roads diverged in a wood, and I-I took the one less travelled by, and that has made all the difference.” One will face many decisions in their life and the impact will echo into eternity. On the other hand, the author of “ND” tells one that it is </a:t>
            </a:r>
            <a:r>
              <a:rPr lang="en-US" i="1" dirty="0" smtClean="0"/>
              <a:t>us </a:t>
            </a:r>
            <a:r>
              <a:rPr lang="en-US" dirty="0" smtClean="0"/>
              <a:t>who define and create the choices we make</a:t>
            </a:r>
            <a:r>
              <a:rPr lang="en-US" i="1" dirty="0" smtClean="0"/>
              <a:t>. </a:t>
            </a:r>
            <a:r>
              <a:rPr lang="en-US" dirty="0" smtClean="0"/>
              <a:t>[Angelou writes of her grandmother,] “She would not work as a domestic; there was no possibility of being hired at the town’s cotton gin or lumber mill, but maybe there was a way to make the two factories work for her.” Annie Johnson, a single, African-American mother, was not satisfied with her choice options, and decided that she would not let society limit her choices and decided to create her own path. This is why the viewpoints of “TRNT” and “ND” are different.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177</TotalTime>
  <Words>936</Words>
  <Application>Microsoft Office PowerPoint</Application>
  <PresentationFormat>On-screen Show (4:3)</PresentationFormat>
  <Paragraphs>60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Romeo and Juliet </vt:lpstr>
      <vt:lpstr>Act I, Scene V Notes</vt:lpstr>
      <vt:lpstr>Act I, Scene V Notes</vt:lpstr>
      <vt:lpstr>Review “TRNT” and “New Directions” Crossover</vt:lpstr>
      <vt:lpstr>Notes on Crossovers</vt:lpstr>
      <vt:lpstr>Another reminder…</vt:lpstr>
      <vt:lpstr>Sample #1: </vt:lpstr>
      <vt:lpstr>Sample #2</vt:lpstr>
      <vt:lpstr>Sample #3</vt:lpstr>
      <vt:lpstr>crossover benchmark</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Romeo and Juliet</dc:title>
  <dc:creator>Crystal</dc:creator>
  <cp:lastModifiedBy>EPISD</cp:lastModifiedBy>
  <cp:revision>19</cp:revision>
  <dcterms:created xsi:type="dcterms:W3CDTF">2015-02-10T03:02:21Z</dcterms:created>
  <dcterms:modified xsi:type="dcterms:W3CDTF">2015-02-10T14:54:09Z</dcterms:modified>
</cp:coreProperties>
</file>