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E31D79-FE02-4ADC-9614-E1D299556A75}"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31D79-FE02-4ADC-9614-E1D299556A75}"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31D79-FE02-4ADC-9614-E1D299556A75}"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31D79-FE02-4ADC-9614-E1D299556A75}"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31D79-FE02-4ADC-9614-E1D299556A75}"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E31D79-FE02-4ADC-9614-E1D299556A75}"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E31D79-FE02-4ADC-9614-E1D299556A75}"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E31D79-FE02-4ADC-9614-E1D299556A75}"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31D79-FE02-4ADC-9614-E1D299556A75}"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31D79-FE02-4ADC-9614-E1D299556A75}"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31D79-FE02-4ADC-9614-E1D299556A75}"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69C5E-B18C-4136-B809-177BEEAD37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31D79-FE02-4ADC-9614-E1D299556A75}" type="datetimeFigureOut">
              <a:rPr lang="en-US" smtClean="0"/>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69C5E-B18C-4136-B809-177BEEAD37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marL="0" indent="342900">
              <a:buNone/>
            </a:pPr>
            <a:r>
              <a:rPr lang="en-US" dirty="0" smtClean="0"/>
              <a:t>“The needs of the many outweigh the needs of the few.” For those who have heard it, it is usually associated with a movie or book </a:t>
            </a:r>
            <a:r>
              <a:rPr lang="en-US" dirty="0" err="1" smtClean="0"/>
              <a:t>villan</a:t>
            </a:r>
            <a:r>
              <a:rPr lang="en-US" dirty="0" smtClean="0"/>
              <a:t>. However, there is plenty of truth behind these words. </a:t>
            </a:r>
            <a:r>
              <a:rPr lang="en-US" dirty="0" smtClean="0">
                <a:solidFill>
                  <a:srgbClr val="FF0000"/>
                </a:solidFill>
              </a:rPr>
              <a:t>If one is faced with benefitting oneself or helping those around him or her, the best choice is to go to the aid of others, not only because you have a moral obligation to do so, but helping the cause of others can directly or indirectly benefit your own. </a:t>
            </a:r>
          </a:p>
          <a:p>
            <a:pPr marL="0" indent="342900">
              <a:buNone/>
            </a:pPr>
            <a:r>
              <a:rPr lang="en-US" dirty="0" smtClean="0">
                <a:solidFill>
                  <a:srgbClr val="FF0000"/>
                </a:solidFill>
              </a:rPr>
              <a:t>What makes this thesis exemplary? </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marL="0" indent="342900">
              <a:buNone/>
            </a:pPr>
            <a:r>
              <a:rPr lang="en-US" dirty="0" smtClean="0"/>
              <a:t>As an example, in some of Marvel’s first “Spiderman” comics, Peter Parker, a weak year studious teenager, gains spider-derived superpowers, and tries to cash in on them as a TV star. His wise uncle, Ben Parker, senses something amiss and confronts Peter, telling him, “With great power comes great responsibility,” meaning that if a person is in a position to do good for someone, he or she would be morally responsible to do so. An argument ensues between Peter and Ben, and Peter angrily storms away. Soon afterwards, Peter is treated wrongly by a man who was responsible for paying him, so he takes no action when the same man is robbed of all his money 5 minutes later. In a tragic twist of fat, Ben Parker refused to surrender his car to the same robber. He was then shot by the carjacker. Peter discovered the killer’s identity and swore never to let anyone else suffer because he failed to act. He learned the hard way that initially looking out for oneself [can hurt] one far more in the long run. </a:t>
            </a:r>
          </a:p>
          <a:p>
            <a:pPr marL="0" indent="342900">
              <a:buNone/>
            </a:pPr>
            <a:r>
              <a:rPr lang="en-US" dirty="0" smtClean="0">
                <a:solidFill>
                  <a:srgbClr val="FF0000"/>
                </a:solidFill>
              </a:rPr>
              <a:t>Why is this exemplary paragraph structure? </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marL="0" indent="342900">
              <a:buNone/>
            </a:pPr>
            <a:r>
              <a:rPr lang="en-US" dirty="0" smtClean="0"/>
              <a:t>However, the reward may be great than the awesome feeling one gets when he helps others, as one might also benefit in the material world. Something that displays this well is </a:t>
            </a:r>
            <a:r>
              <a:rPr lang="en-US" i="1" dirty="0" smtClean="0"/>
              <a:t>Ranger’s Apprentice Book 4: Battle for Skandia </a:t>
            </a:r>
            <a:r>
              <a:rPr lang="en-US" dirty="0" smtClean="0"/>
              <a:t>in which Apprentice Ranger Will and a girl, </a:t>
            </a:r>
            <a:r>
              <a:rPr lang="en-US" dirty="0" err="1" smtClean="0"/>
              <a:t>Evanlyn</a:t>
            </a:r>
            <a:r>
              <a:rPr lang="en-US" dirty="0" smtClean="0"/>
              <a:t>, have escaped </a:t>
            </a:r>
            <a:r>
              <a:rPr lang="en-US" dirty="0" err="1" smtClean="0"/>
              <a:t>Skandian</a:t>
            </a:r>
            <a:r>
              <a:rPr lang="en-US" dirty="0" smtClean="0"/>
              <a:t> captivity (</a:t>
            </a:r>
            <a:r>
              <a:rPr lang="en-US" dirty="0" err="1" smtClean="0"/>
              <a:t>Skandians</a:t>
            </a:r>
            <a:r>
              <a:rPr lang="en-US" dirty="0" smtClean="0"/>
              <a:t> are akin to Vikings) and were found by Halt, who is Will’s mentor and a </a:t>
            </a:r>
            <a:r>
              <a:rPr lang="en-US" dirty="0" err="1" smtClean="0"/>
              <a:t>lengendary</a:t>
            </a:r>
            <a:r>
              <a:rPr lang="en-US" dirty="0" smtClean="0"/>
              <a:t> ranger, and Horace, an apprentice knight and Will’s best friend […] They then learn that the warlike </a:t>
            </a:r>
            <a:r>
              <a:rPr lang="en-US" dirty="0" err="1" smtClean="0"/>
              <a:t>Temujai</a:t>
            </a:r>
            <a:r>
              <a:rPr lang="en-US" dirty="0" smtClean="0"/>
              <a:t> (similar to Mongolians) are initiating a massive invasion of Skandia. They ally with Will’s former captors and devise a plan to beat 6000 </a:t>
            </a:r>
            <a:r>
              <a:rPr lang="en-US" dirty="0" err="1" smtClean="0"/>
              <a:t>Temujai</a:t>
            </a:r>
            <a:r>
              <a:rPr lang="en-US" dirty="0" smtClean="0"/>
              <a:t> with 3800 </a:t>
            </a:r>
            <a:r>
              <a:rPr lang="en-US" dirty="0" err="1" smtClean="0"/>
              <a:t>Skandians</a:t>
            </a:r>
            <a:r>
              <a:rPr lang="en-US" dirty="0" smtClean="0"/>
              <a:t>. They defeat the </a:t>
            </a:r>
            <a:r>
              <a:rPr lang="en-US" dirty="0" err="1" smtClean="0"/>
              <a:t>Temujai</a:t>
            </a:r>
            <a:r>
              <a:rPr lang="en-US" dirty="0" smtClean="0"/>
              <a:t>, saving Skandia and protecting their home kingdom of </a:t>
            </a:r>
            <a:r>
              <a:rPr lang="en-US" dirty="0" err="1" smtClean="0"/>
              <a:t>Araluen</a:t>
            </a:r>
            <a:r>
              <a:rPr lang="en-US" dirty="0" smtClean="0"/>
              <a:t>, for if the </a:t>
            </a:r>
            <a:r>
              <a:rPr lang="en-US" dirty="0" err="1" smtClean="0"/>
              <a:t>Temujai</a:t>
            </a:r>
            <a:r>
              <a:rPr lang="en-US" dirty="0"/>
              <a:t> </a:t>
            </a:r>
            <a:r>
              <a:rPr lang="en-US" dirty="0" smtClean="0"/>
              <a:t>had taken Skandia, they would have use </a:t>
            </a:r>
            <a:r>
              <a:rPr lang="en-US" dirty="0" err="1" smtClean="0"/>
              <a:t>Skandian</a:t>
            </a:r>
            <a:r>
              <a:rPr lang="en-US" dirty="0" smtClean="0"/>
              <a:t> </a:t>
            </a:r>
            <a:r>
              <a:rPr lang="en-US" dirty="0" err="1" smtClean="0"/>
              <a:t>wolfships</a:t>
            </a:r>
            <a:r>
              <a:rPr lang="en-US" dirty="0" smtClean="0"/>
              <a:t> to invade </a:t>
            </a:r>
            <a:r>
              <a:rPr lang="en-US" dirty="0" err="1" smtClean="0"/>
              <a:t>Araluen</a:t>
            </a:r>
            <a:r>
              <a:rPr lang="en-US" dirty="0" smtClean="0"/>
              <a:t>.  If they hadn’t stood together, they would have both fallen divided.</a:t>
            </a:r>
          </a:p>
          <a:p>
            <a:pPr marL="0" indent="342900">
              <a:buNone/>
            </a:pPr>
            <a:r>
              <a:rPr lang="en-US" dirty="0"/>
              <a:t>	</a:t>
            </a:r>
            <a:r>
              <a:rPr lang="en-US" dirty="0" smtClean="0">
                <a:solidFill>
                  <a:srgbClr val="FF0000"/>
                </a:solidFill>
              </a:rPr>
              <a:t>What makes this a clear example?  </a:t>
            </a:r>
          </a:p>
          <a:p>
            <a:pPr marL="0" indent="342900">
              <a:buNone/>
            </a:pPr>
            <a:r>
              <a:rPr lang="en-US" dirty="0">
                <a:solidFill>
                  <a:srgbClr val="FF0000"/>
                </a:solidFill>
              </a:rPr>
              <a:t>	</a:t>
            </a:r>
            <a:r>
              <a:rPr lang="en-US" dirty="0" smtClean="0">
                <a:solidFill>
                  <a:srgbClr val="FF0000"/>
                </a:solidFill>
              </a:rPr>
              <a:t>What makes this writer’s organization stand out? </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a:t>	</a:t>
            </a:r>
            <a:r>
              <a:rPr lang="en-US" dirty="0" smtClean="0"/>
              <a:t>In the end, one should always look out for others. </a:t>
            </a:r>
            <a:r>
              <a:rPr lang="en-US" dirty="0" err="1" smtClean="0"/>
              <a:t>Wether</a:t>
            </a:r>
            <a:r>
              <a:rPr lang="en-US" dirty="0" smtClean="0"/>
              <a:t> it be a superhero or a freshman, a kingdom or a math class, helping other sis the better course of action. One gets the moral “</a:t>
            </a:r>
            <a:r>
              <a:rPr lang="en-US" dirty="0" err="1" smtClean="0"/>
              <a:t>Awwww</a:t>
            </a:r>
            <a:r>
              <a:rPr lang="en-US" dirty="0" smtClean="0"/>
              <a:t> </a:t>
            </a:r>
            <a:r>
              <a:rPr lang="en-US" dirty="0" err="1" smtClean="0"/>
              <a:t>Yeeeah</a:t>
            </a:r>
            <a:r>
              <a:rPr lang="en-US" dirty="0" smtClean="0"/>
              <a:t>!!” and this could help now, or forge relationships to the point where the people someone helped turn and get them out of a jam later on down the road. </a:t>
            </a:r>
          </a:p>
          <a:p>
            <a:pPr>
              <a:buNone/>
            </a:pPr>
            <a:endParaRPr lang="en-US" dirty="0" smtClean="0"/>
          </a:p>
          <a:p>
            <a:pPr>
              <a:buNone/>
            </a:pPr>
            <a:endParaRPr lang="en-US" dirty="0"/>
          </a:p>
          <a:p>
            <a:pPr>
              <a:buNone/>
            </a:pPr>
            <a:r>
              <a:rPr lang="en-US" dirty="0" smtClean="0"/>
              <a:t>What makes this a good conclusion?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491</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Crystal Orozco</cp:lastModifiedBy>
  <cp:revision>2</cp:revision>
  <dcterms:created xsi:type="dcterms:W3CDTF">2014-10-14T14:30:18Z</dcterms:created>
  <dcterms:modified xsi:type="dcterms:W3CDTF">2014-10-14T14:46:17Z</dcterms:modified>
</cp:coreProperties>
</file>