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>
        <p:scale>
          <a:sx n="66" d="100"/>
          <a:sy n="66" d="100"/>
        </p:scale>
        <p:origin x="-94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3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EE55628-AF63-4056-8993-CCDFFDFEC9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1CB9E-5026-4562-BACB-A7BE95955D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55628-AF63-4056-8993-CCDFFDFEC9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CB9E-5026-4562-BACB-A7BE95955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EE55628-AF63-4056-8993-CCDFFDFEC9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1CB9E-5026-4562-BACB-A7BE95955D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55628-AF63-4056-8993-CCDFFDFEC9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1CB9E-5026-4562-BACB-A7BE95955D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55628-AF63-4056-8993-CCDFFDFEC9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1CB9E-5026-4562-BACB-A7BE95955D9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E55628-AF63-4056-8993-CCDFFDFEC9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1CB9E-5026-4562-BACB-A7BE95955D9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E55628-AF63-4056-8993-CCDFFDFEC9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1CB9E-5026-4562-BACB-A7BE95955D9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55628-AF63-4056-8993-CCDFFDFEC9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1CB9E-5026-4562-BACB-A7BE95955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55628-AF63-4056-8993-CCDFFDFEC9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1CB9E-5026-4562-BACB-A7BE95955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55628-AF63-4056-8993-CCDFFDFEC9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1CB9E-5026-4562-BACB-A7BE95955D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EE55628-AF63-4056-8993-CCDFFDFEC9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61CB9E-5026-4562-BACB-A7BE95955D9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E55628-AF63-4056-8993-CCDFFDFEC9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1CB9E-5026-4562-BACB-A7BE95955D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Shakespeare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Condense the information found on the following pages:</a:t>
            </a:r>
          </a:p>
          <a:p>
            <a:r>
              <a:rPr lang="en-US" sz="2800" dirty="0" smtClean="0"/>
              <a:t>P. 782-3, “Elements of Drama”</a:t>
            </a:r>
          </a:p>
          <a:p>
            <a:r>
              <a:rPr lang="en-US" sz="2800" dirty="0" smtClean="0"/>
              <a:t>P. 798-9, “The Shakespearean Theater”</a:t>
            </a:r>
          </a:p>
          <a:p>
            <a:r>
              <a:rPr lang="en-US" sz="2800" dirty="0" smtClean="0"/>
              <a:t>P. 802-3, “Meet William Shakespeare”</a:t>
            </a:r>
          </a:p>
          <a:p>
            <a:r>
              <a:rPr lang="en-US" sz="2800" dirty="0" smtClean="0"/>
              <a:t>P. 805, “Background for the Play” (Romeo and Juliet) </a:t>
            </a:r>
          </a:p>
          <a:p>
            <a:pPr>
              <a:buNone/>
            </a:pPr>
            <a:r>
              <a:rPr lang="en-US" sz="2800" dirty="0" smtClean="0"/>
              <a:t>Capture the main point of each section, and then list, in bullet form, the supporting details/facts/terms. Briefly define any terms you may not be familiar with.</a:t>
            </a:r>
          </a:p>
          <a:p>
            <a:pPr>
              <a:buNone/>
            </a:pPr>
            <a:r>
              <a:rPr lang="en-US" sz="2800" dirty="0" smtClean="0"/>
              <a:t>Expect a short quiz (You may use your notes on this quiz).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782-3, Elements of 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Common Elements with Fiction</a:t>
            </a:r>
          </a:p>
          <a:p>
            <a:pPr marL="891540" lvl="1" indent="-571500">
              <a:buFont typeface="+mj-lt"/>
              <a:buAutoNum type="alphaUcPeriod"/>
            </a:pPr>
            <a:r>
              <a:rPr lang="en-US" dirty="0" smtClean="0"/>
              <a:t>Characters</a:t>
            </a:r>
          </a:p>
          <a:p>
            <a:pPr marL="891540" lvl="1" indent="-571500">
              <a:buAutoNum type="alphaUcPeriod"/>
            </a:pPr>
            <a:r>
              <a:rPr lang="en-US" dirty="0" smtClean="0"/>
              <a:t>Plot</a:t>
            </a:r>
          </a:p>
          <a:p>
            <a:pPr marL="891540" lvl="1" indent="-571500">
              <a:buAutoNum type="alphaUcPeriod"/>
            </a:pPr>
            <a:r>
              <a:rPr lang="en-US" dirty="0" smtClean="0"/>
              <a:t>Conflict</a:t>
            </a:r>
          </a:p>
          <a:p>
            <a:pPr marL="891540" lvl="1" indent="-571500">
              <a:buAutoNum type="alphaUcPeriod"/>
            </a:pPr>
            <a:r>
              <a:rPr lang="en-US" dirty="0" smtClean="0"/>
              <a:t>Climax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Elements Specific only to Drama</a:t>
            </a:r>
          </a:p>
          <a:p>
            <a:pPr marL="891540" lvl="1" indent="-571500">
              <a:buAutoNum type="alphaUcPeriod"/>
            </a:pPr>
            <a:r>
              <a:rPr lang="en-US" dirty="0" smtClean="0"/>
              <a:t>Dialogue</a:t>
            </a:r>
          </a:p>
          <a:p>
            <a:pPr marL="891540" lvl="1" indent="-571500">
              <a:buAutoNum type="alphaUcPeriod"/>
            </a:pPr>
            <a:r>
              <a:rPr lang="en-US" dirty="0" smtClean="0"/>
              <a:t>Acts/scenes</a:t>
            </a:r>
          </a:p>
          <a:p>
            <a:pPr marL="891540" lvl="1" indent="-571500">
              <a:buAutoNum type="alphaUcPeriod"/>
            </a:pPr>
            <a:r>
              <a:rPr lang="en-US" dirty="0" smtClean="0"/>
              <a:t>Stage Directions</a:t>
            </a:r>
          </a:p>
          <a:p>
            <a:pPr marL="1165860" lvl="2" indent="-571500">
              <a:buFont typeface="+mj-lt"/>
              <a:buAutoNum type="arabicPeriod"/>
            </a:pPr>
            <a:r>
              <a:rPr lang="en-US" dirty="0" smtClean="0"/>
              <a:t>Def.: Explain how the play needs to be performed</a:t>
            </a:r>
          </a:p>
          <a:p>
            <a:pPr marL="1165860" lvl="2" indent="-571500">
              <a:buFont typeface="+mj-lt"/>
              <a:buAutoNum type="arabicPeriod"/>
            </a:pPr>
            <a:r>
              <a:rPr lang="en-US" dirty="0" smtClean="0"/>
              <a:t>OS=Onstage, US=Upstage, DS: Downstage</a:t>
            </a:r>
          </a:p>
          <a:p>
            <a:pPr marL="891540" lvl="1" indent="-571500">
              <a:buAutoNum type="alphaUcPeriod"/>
            </a:pPr>
            <a:r>
              <a:rPr lang="en-US" dirty="0" smtClean="0"/>
              <a:t>Sets</a:t>
            </a:r>
          </a:p>
          <a:p>
            <a:pPr marL="891540" lvl="1" indent="-571500">
              <a:buAutoNum type="alphaUcPeriod"/>
            </a:pPr>
            <a:r>
              <a:rPr lang="en-US" dirty="0" smtClean="0"/>
              <a:t>Props</a:t>
            </a:r>
          </a:p>
          <a:p>
            <a:pPr marL="891540" lvl="1" indent="-571500">
              <a:buAutoNum type="alphaUcPeriod"/>
            </a:pPr>
            <a:r>
              <a:rPr lang="en-US" dirty="0" smtClean="0"/>
              <a:t>Dramatic effect </a:t>
            </a:r>
          </a:p>
          <a:p>
            <a:pPr marL="1165860" lvl="2" indent="-571500">
              <a:buFont typeface="+mj-lt"/>
              <a:buAutoNum type="arabicPeriod"/>
            </a:pPr>
            <a:r>
              <a:rPr lang="en-US" dirty="0" smtClean="0"/>
              <a:t>Def: Illusion of reality </a:t>
            </a:r>
          </a:p>
          <a:p>
            <a:pPr marL="571500" indent="-571500">
              <a:buAutoNum type="alphaUcPeriod"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2578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en-US" dirty="0" smtClean="0"/>
              <a:t>Dramatic conventions </a:t>
            </a:r>
          </a:p>
          <a:p>
            <a:pPr marL="891540" lvl="1" indent="-571500">
              <a:buFont typeface="+mj-lt"/>
              <a:buAutoNum type="alphaUcPeriod"/>
            </a:pPr>
            <a:r>
              <a:rPr lang="en-US" dirty="0" smtClean="0"/>
              <a:t>Different types of drama</a:t>
            </a:r>
          </a:p>
          <a:p>
            <a:pPr marL="1165860" lvl="2" indent="-571500">
              <a:buFont typeface="+mj-lt"/>
              <a:buAutoNum type="arabicPeriod"/>
            </a:pPr>
            <a:r>
              <a:rPr lang="en-US" dirty="0" smtClean="0"/>
              <a:t>Tragedy</a:t>
            </a:r>
          </a:p>
          <a:p>
            <a:pPr marL="1623060" lvl="3" indent="-571500">
              <a:buFont typeface="+mj-lt"/>
              <a:buAutoNum type="alphaLcPeriod"/>
            </a:pPr>
            <a:r>
              <a:rPr lang="en-US" dirty="0" smtClean="0"/>
              <a:t>Tragic hero (Usually noble people)</a:t>
            </a:r>
          </a:p>
          <a:p>
            <a:pPr marL="1623060" lvl="3" indent="-571500">
              <a:buFont typeface="+mj-lt"/>
              <a:buAutoNum type="alphaLcPeriod"/>
            </a:pPr>
            <a:r>
              <a:rPr lang="en-US" dirty="0" smtClean="0"/>
              <a:t>Tragic flaw (Unavoidable error or fault)</a:t>
            </a:r>
          </a:p>
          <a:p>
            <a:pPr marL="1623060" lvl="3" indent="-571500">
              <a:buFont typeface="+mj-lt"/>
              <a:buAutoNum type="alphaLcPeriod"/>
            </a:pPr>
            <a:r>
              <a:rPr lang="en-US" dirty="0" smtClean="0"/>
              <a:t>Downfall (death)</a:t>
            </a:r>
          </a:p>
          <a:p>
            <a:pPr marL="1623060" lvl="3" indent="-571500">
              <a:buFont typeface="+mj-lt"/>
              <a:buAutoNum type="alphaLcPeriod"/>
            </a:pPr>
            <a:r>
              <a:rPr lang="en-US" dirty="0" smtClean="0"/>
              <a:t>Other: Chorus (commentators on the action)</a:t>
            </a:r>
          </a:p>
          <a:p>
            <a:pPr marL="1623060" lvl="3" indent="-571500">
              <a:buFont typeface="+mj-lt"/>
              <a:buAutoNum type="alphaLcPeriod"/>
            </a:pPr>
            <a:r>
              <a:rPr lang="en-US" dirty="0" smtClean="0"/>
              <a:t>Other: Dramatic irony (when the audience knows something the characters don’t) </a:t>
            </a:r>
          </a:p>
          <a:p>
            <a:pPr marL="1165860" lvl="2" indent="-571500">
              <a:buFont typeface="+mj-lt"/>
              <a:buAutoNum type="arabicPeriod"/>
            </a:pPr>
            <a:r>
              <a:rPr lang="en-US" dirty="0" smtClean="0"/>
              <a:t>Comedy</a:t>
            </a:r>
          </a:p>
          <a:p>
            <a:pPr marL="1623060" lvl="3" indent="-571500">
              <a:buFont typeface="+mj-lt"/>
              <a:buAutoNum type="alphaUcPeriod"/>
            </a:pPr>
            <a:r>
              <a:rPr lang="en-US" dirty="0" smtClean="0"/>
              <a:t>Normal people</a:t>
            </a:r>
          </a:p>
          <a:p>
            <a:pPr marL="1623060" lvl="3" indent="-571500">
              <a:buFont typeface="+mj-lt"/>
              <a:buAutoNum type="alphaUcPeriod"/>
            </a:pPr>
            <a:r>
              <a:rPr lang="en-US" dirty="0" smtClean="0"/>
              <a:t>Happy ending after several misfortunes</a:t>
            </a:r>
          </a:p>
          <a:p>
            <a:pPr marL="891540" lvl="1" indent="-571500">
              <a:buFont typeface="+mj-lt"/>
              <a:buAutoNum type="alphaUcPeriod"/>
            </a:pPr>
            <a:r>
              <a:rPr lang="en-US" dirty="0" smtClean="0"/>
              <a:t>Dramatic speeches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34390" lvl="1" indent="-514350">
              <a:buFont typeface="+mj-lt"/>
              <a:buAutoNum type="alphaUcPeriod" startAt="2"/>
            </a:pPr>
            <a:r>
              <a:rPr lang="en-US" dirty="0" smtClean="0"/>
              <a:t>Dramatic speeches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dirty="0" smtClean="0"/>
              <a:t>Monologue</a:t>
            </a:r>
          </a:p>
          <a:p>
            <a:pPr marL="1565910" lvl="3" indent="-514350">
              <a:buFont typeface="+mj-lt"/>
              <a:buAutoNum type="alphaUcPeriod"/>
            </a:pPr>
            <a:r>
              <a:rPr lang="en-US" dirty="0" smtClean="0"/>
              <a:t>Def: Long speech (Many lines)</a:t>
            </a:r>
          </a:p>
          <a:p>
            <a:pPr marL="1565910" lvl="3" indent="-514350">
              <a:buFont typeface="+mj-lt"/>
              <a:buAutoNum type="alphaUcPeriod"/>
            </a:pPr>
            <a:r>
              <a:rPr lang="en-US" dirty="0" smtClean="0"/>
              <a:t>O</a:t>
            </a:r>
            <a:r>
              <a:rPr lang="en-US" dirty="0" smtClean="0"/>
              <a:t>ther characters are present/listening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dirty="0" smtClean="0"/>
              <a:t>Soliloquy</a:t>
            </a:r>
          </a:p>
          <a:p>
            <a:pPr marL="1565910" lvl="3" indent="-514350">
              <a:buFont typeface="+mj-lt"/>
              <a:buAutoNum type="alphaUcPeriod"/>
            </a:pPr>
            <a:r>
              <a:rPr lang="en-US" dirty="0" smtClean="0"/>
              <a:t>Def: Long speech (Many lines)</a:t>
            </a:r>
          </a:p>
          <a:p>
            <a:pPr marL="1565910" lvl="3" indent="-514350">
              <a:buFont typeface="+mj-lt"/>
              <a:buAutoNum type="alphaUcPeriod"/>
            </a:pPr>
            <a:r>
              <a:rPr lang="en-US" dirty="0" smtClean="0"/>
              <a:t>NO other characters are present</a:t>
            </a:r>
          </a:p>
          <a:p>
            <a:pPr marL="1565910" lvl="3" indent="-514350">
              <a:buFont typeface="+mj-lt"/>
              <a:buAutoNum type="alphaUcPeriod"/>
            </a:pPr>
            <a:r>
              <a:rPr lang="en-US" dirty="0" smtClean="0"/>
              <a:t>Audience hears private thoughts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dirty="0" smtClean="0"/>
              <a:t>Aside </a:t>
            </a:r>
          </a:p>
          <a:p>
            <a:pPr marL="1565910" lvl="3" indent="-514350">
              <a:buFont typeface="+mj-lt"/>
              <a:buAutoNum type="alphaUcPeriod"/>
            </a:pPr>
            <a:r>
              <a:rPr lang="en-US" dirty="0" smtClean="0"/>
              <a:t>Def: SHORT remark (A few lines)</a:t>
            </a:r>
          </a:p>
          <a:p>
            <a:pPr marL="1565910" lvl="3" indent="-514350">
              <a:buFont typeface="+mj-lt"/>
              <a:buAutoNum type="alphaUcPeriod"/>
            </a:pPr>
            <a:r>
              <a:rPr lang="en-US" dirty="0" smtClean="0"/>
              <a:t>Only the audience/a few characters hear</a:t>
            </a:r>
          </a:p>
          <a:p>
            <a:pPr marL="1565910" lvl="3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 798-9, The Shakespearean Theater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5029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Globe Theater </a:t>
            </a:r>
          </a:p>
          <a:p>
            <a:pPr marL="834390" lvl="1" indent="-514350">
              <a:buNone/>
            </a:pPr>
            <a:r>
              <a:rPr lang="en-US" dirty="0" smtClean="0"/>
              <a:t>(Most of his plays were performed here)</a:t>
            </a:r>
            <a:endParaRPr lang="en-US" dirty="0" smtClean="0"/>
          </a:p>
          <a:p>
            <a:pPr marL="891540" lvl="1" indent="-571500">
              <a:buFont typeface="+mj-lt"/>
              <a:buAutoNum type="romanUcPeriod"/>
            </a:pPr>
            <a:r>
              <a:rPr lang="en-US" dirty="0" smtClean="0"/>
              <a:t>Structure/Layout</a:t>
            </a:r>
          </a:p>
          <a:p>
            <a:pPr marL="1165860" lvl="2" indent="-571500">
              <a:buFont typeface="+mj-lt"/>
              <a:buAutoNum type="romanUcPeriod"/>
            </a:pPr>
            <a:r>
              <a:rPr lang="en-US" dirty="0" smtClean="0"/>
              <a:t>Public theater, octagonal/rectangular</a:t>
            </a:r>
          </a:p>
          <a:p>
            <a:pPr marL="1165860" lvl="2" indent="-571500">
              <a:buFont typeface="+mj-lt"/>
              <a:buAutoNum type="romanUcPeriod"/>
            </a:pPr>
            <a:r>
              <a:rPr lang="en-US" dirty="0" smtClean="0"/>
              <a:t>No artificial light; all plays during the day</a:t>
            </a:r>
          </a:p>
          <a:p>
            <a:pPr marL="1165860" lvl="2" indent="-571500">
              <a:buFont typeface="+mj-lt"/>
              <a:buAutoNum type="romanUcPeriod"/>
            </a:pPr>
            <a:r>
              <a:rPr lang="en-US" dirty="0" smtClean="0"/>
              <a:t>Three levels: Rich at top, poor (groundlings) in the “pit”</a:t>
            </a:r>
          </a:p>
          <a:p>
            <a:pPr marL="1165860" lvl="2" indent="-571500">
              <a:buFont typeface="+mj-lt"/>
              <a:buAutoNum type="romanUcPeriod"/>
            </a:pPr>
            <a:r>
              <a:rPr lang="en-US" dirty="0" smtClean="0"/>
              <a:t>Stage went into the </a:t>
            </a:r>
            <a:r>
              <a:rPr lang="en-US" dirty="0" smtClean="0"/>
              <a:t>audience</a:t>
            </a:r>
          </a:p>
          <a:p>
            <a:pPr marL="1165860" lvl="2" indent="-571500">
              <a:buFont typeface="+mj-lt"/>
              <a:buAutoNum type="romanUcPeriod"/>
            </a:pPr>
            <a:r>
              <a:rPr lang="en-US" dirty="0" smtClean="0"/>
              <a:t>Open roof</a:t>
            </a:r>
          </a:p>
          <a:p>
            <a:pPr marL="1165860" lvl="2" indent="-571500">
              <a:buFont typeface="+mj-lt"/>
              <a:buAutoNum type="romanUcPeriod"/>
            </a:pPr>
            <a:r>
              <a:rPr lang="en-US" dirty="0" smtClean="0"/>
              <a:t>2,500-3,000 people</a:t>
            </a:r>
          </a:p>
          <a:p>
            <a:pPr marL="891540" lvl="1" indent="-571500">
              <a:buFont typeface="+mj-lt"/>
              <a:buAutoNum type="romanUcPeriod"/>
            </a:pPr>
            <a:r>
              <a:rPr lang="en-US" dirty="0" smtClean="0"/>
              <a:t>Differences from Modern Drama</a:t>
            </a:r>
          </a:p>
          <a:p>
            <a:pPr marL="1165860" lvl="2" indent="-571500">
              <a:buFont typeface="+mj-lt"/>
              <a:buAutoNum type="romanUcPeriod"/>
            </a:pPr>
            <a:r>
              <a:rPr lang="en-US" dirty="0" smtClean="0"/>
              <a:t>No sets (to quickly change scenes)</a:t>
            </a:r>
          </a:p>
          <a:p>
            <a:pPr marL="1165860" lvl="2" indent="-571500">
              <a:buFont typeface="+mj-lt"/>
              <a:buAutoNum type="romanUcPeriod"/>
            </a:pPr>
            <a:r>
              <a:rPr lang="en-US" dirty="0" smtClean="0"/>
              <a:t>Elaborate Elizabethan costumes</a:t>
            </a:r>
          </a:p>
          <a:p>
            <a:pPr marL="1165860" lvl="2" indent="-571500">
              <a:buFont typeface="+mj-lt"/>
              <a:buAutoNum type="romanUcPeriod"/>
            </a:pPr>
            <a:r>
              <a:rPr lang="en-US" dirty="0" smtClean="0"/>
              <a:t>No women actors</a:t>
            </a:r>
          </a:p>
          <a:p>
            <a:pPr marL="891540" lvl="1" indent="-571500">
              <a:buFont typeface="+mj-lt"/>
              <a:buAutoNum type="romanUcPeriod"/>
            </a:pPr>
            <a:r>
              <a:rPr lang="en-US" dirty="0" smtClean="0"/>
              <a:t>Rebuilding </a:t>
            </a:r>
          </a:p>
          <a:p>
            <a:pPr marL="1165860" lvl="2" indent="-571500">
              <a:buFont typeface="+mj-lt"/>
              <a:buAutoNum type="romanUcPeriod"/>
            </a:pPr>
            <a:r>
              <a:rPr lang="en-US" dirty="0" smtClean="0"/>
              <a:t>Rebuilt 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 802-3, Meet William Shakespeare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Early Life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Mother: Mary Arden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Father: John (successful merchant)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Went to Grammar School</a:t>
            </a:r>
          </a:p>
          <a:p>
            <a:pPr marL="1143000" lvl="2" indent="-457200">
              <a:buFont typeface="+mj-lt"/>
              <a:buAutoNum type="alphaLcPeriod"/>
            </a:pPr>
            <a:r>
              <a:rPr lang="en-US" dirty="0" smtClean="0"/>
              <a:t>Learned Latin/Greek/World History</a:t>
            </a:r>
          </a:p>
          <a:p>
            <a:pPr marL="1143000" lvl="2" indent="-457200">
              <a:buFont typeface="+mj-lt"/>
              <a:buAutoNum type="alphaLcPeriod"/>
            </a:pPr>
            <a:r>
              <a:rPr lang="en-US" dirty="0" smtClean="0"/>
              <a:t>Used these things in his plays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Early Career</a:t>
            </a:r>
          </a:p>
          <a:p>
            <a:pPr marL="880110" lvl="1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Later Life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805, “Background for the Play”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Modification of Source (1546 poem by Arthur Brooke)</a:t>
            </a:r>
          </a:p>
          <a:p>
            <a:pPr lvl="2"/>
            <a:r>
              <a:rPr lang="en-US" dirty="0" smtClean="0"/>
              <a:t>Same story line, star-crossed lovers</a:t>
            </a:r>
            <a:endParaRPr lang="en-US" dirty="0" smtClean="0"/>
          </a:p>
          <a:p>
            <a:pPr lvl="2"/>
            <a:r>
              <a:rPr lang="en-US" dirty="0" smtClean="0"/>
              <a:t>More sympathetic characters </a:t>
            </a:r>
          </a:p>
          <a:p>
            <a:pPr lvl="2"/>
            <a:r>
              <a:rPr lang="en-US" dirty="0" smtClean="0"/>
              <a:t>Elevated it by turning it into a tragedy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Shakespeare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Elements of Drama: What is the difference between a monologue and a soliloquy?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at least three elements specific to drama.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elements of a tragedy?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one interesting fact you read about the structure/layout of the Globe Theater?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one way that Shakespeare’s early life influenced his career?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Shakespeare modify the source text of </a:t>
            </a:r>
            <a:r>
              <a:rPr lang="en-US" i="1" dirty="0" smtClean="0"/>
              <a:t>Romeo and Juliet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1784</TotalTime>
  <Words>486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Slide 1</vt:lpstr>
      <vt:lpstr>Introduction to Shakespeare Notes </vt:lpstr>
      <vt:lpstr>P. 782-3, Elements of Drama</vt:lpstr>
      <vt:lpstr>Slide 4</vt:lpstr>
      <vt:lpstr>Slide 5</vt:lpstr>
      <vt:lpstr>p. 798-9, The Shakespearean Theater  </vt:lpstr>
      <vt:lpstr>p. 802-3, Meet William Shakespeare </vt:lpstr>
      <vt:lpstr>p. 805, “Background for the Play” </vt:lpstr>
      <vt:lpstr>Introduction to Shakespeare Quiz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EPISD</dc:creator>
  <cp:lastModifiedBy>EPISD</cp:lastModifiedBy>
  <cp:revision>156</cp:revision>
  <dcterms:created xsi:type="dcterms:W3CDTF">2015-02-03T15:26:29Z</dcterms:created>
  <dcterms:modified xsi:type="dcterms:W3CDTF">2015-02-04T21:11:22Z</dcterms:modified>
</cp:coreProperties>
</file>