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50971-4C29-41E0-A7B9-41548F0482A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52069-3B47-49B2-9BAB-E0D0C436D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Rhetorical Analysis: “Libraries Face Sad Chapter”</a:t>
            </a:r>
            <a:br>
              <a:rPr lang="en-US" sz="3200" dirty="0" smtClean="0"/>
            </a:br>
            <a:r>
              <a:rPr lang="en-US" sz="3200" dirty="0" smtClean="0"/>
              <a:t>(Quotes need to be written out; paragraph #s alone are not </a:t>
            </a:r>
            <a:r>
              <a:rPr lang="en-US" sz="3200" smtClean="0"/>
              <a:t>acceptable.) 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Ethos</a:t>
                      </a:r>
                      <a:endParaRPr lang="en-US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author shows he’s fair</a:t>
                      </a:r>
                      <a:endParaRPr lang="en-US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author maintains a respectful tone</a:t>
                      </a:r>
                      <a:endParaRPr lang="en-US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 shows he’s credible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6819" marR="96819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3657600"/>
          <a:ext cx="822960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Pathos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author creates</a:t>
                      </a:r>
                      <a:r>
                        <a:rPr lang="en-US" baseline="0" dirty="0" smtClean="0"/>
                        <a:t> sympathy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author creates</a:t>
                      </a:r>
                      <a:r>
                        <a:rPr lang="en-US" baseline="0" dirty="0" smtClean="0"/>
                        <a:t> a sense of duty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author reminds</a:t>
                      </a:r>
                      <a:r>
                        <a:rPr lang="en-US" baseline="0" dirty="0" smtClean="0"/>
                        <a:t> readers of childhood and imagination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541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Logos (There are more than 3 reasons)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 #1: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 #2: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 #3: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447800"/>
          <a:ext cx="82296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447800"/>
          <a:ext cx="8229600" cy="1559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author is trying to persuade New Yorkers to save the libraries of</a:t>
                      </a:r>
                      <a:r>
                        <a:rPr lang="en-US" baseline="0" dirty="0" smtClean="0"/>
                        <a:t> NYC.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“[W]e should try to make it up with the establishment of a private fund to maintain the libraries …for the duration of the crisis” p. 533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533400"/>
          <a:ext cx="8610600" cy="62217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91000"/>
                <a:gridCol w="4419600"/>
              </a:tblGrid>
              <a:tr h="1009650">
                <a:tc>
                  <a:txBody>
                    <a:bodyPr/>
                    <a:lstStyle/>
                    <a:p>
                      <a:r>
                        <a:rPr lang="en-US" dirty="0" smtClean="0"/>
                        <a:t>Ethos</a:t>
                      </a:r>
                    </a:p>
                    <a:p>
                      <a:r>
                        <a:rPr lang="en-US" dirty="0" smtClean="0"/>
                        <a:t>We are more likely to listen</a:t>
                      </a:r>
                      <a:r>
                        <a:rPr lang="en-US" baseline="0" dirty="0" smtClean="0"/>
                        <a:t> to a trustworthy person who has a good character, reputation and  relevant experience/education.</a:t>
                      </a:r>
                      <a:endParaRPr lang="en-US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 marL="96819" marR="96819"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author shows he’s fair</a:t>
                      </a:r>
                      <a:endParaRPr lang="en-US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says, “Such reductions</a:t>
                      </a:r>
                      <a:r>
                        <a:rPr lang="en-US" baseline="0" dirty="0" smtClean="0"/>
                        <a:t> (tax cuts/library cuts) are absolutely understandable. Mayor Bloomberg has more than a $4 billion shortfall that must be made up” p. 532 (Counterargument: Author isn’t unfairly blaming Bloomberg, but acknowledges his side of the issue before continuing w/ his point.)</a:t>
                      </a:r>
                      <a:endParaRPr lang="en-US" dirty="0"/>
                    </a:p>
                  </a:txBody>
                  <a:tcPr marL="96819" marR="96819"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author maintains a respectful tone</a:t>
                      </a:r>
                      <a:endParaRPr lang="en-US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says, “It [the private fund] would be a means of honoring the labor of those men and women who got us here” p. 534</a:t>
                      </a:r>
                    </a:p>
                    <a:p>
                      <a:r>
                        <a:rPr lang="en-US" baseline="0" dirty="0" smtClean="0"/>
                        <a:t>(Respects the people who started the tradition)</a:t>
                      </a:r>
                      <a:endParaRPr lang="en-US" dirty="0"/>
                    </a:p>
                  </a:txBody>
                  <a:tcPr marL="96819" marR="96819"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 shows he’s credible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“[He]</a:t>
                      </a:r>
                      <a:r>
                        <a:rPr lang="en-US" baseline="0" dirty="0" smtClean="0"/>
                        <a:t> has had two novels on The New York Times Bestsellers List…he is a journalist…” -p. 529. (He has a good reputation as a writer)</a:t>
                      </a:r>
                      <a:endParaRPr lang="en-US" dirty="0"/>
                    </a:p>
                  </a:txBody>
                  <a:tcPr marL="96819" marR="96819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457200"/>
          <a:ext cx="8305800" cy="59035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52900"/>
                <a:gridCol w="4152900"/>
              </a:tblGrid>
              <a:tr h="800679">
                <a:tc>
                  <a:txBody>
                    <a:bodyPr/>
                    <a:lstStyle/>
                    <a:p>
                      <a:r>
                        <a:rPr lang="en-US" dirty="0" smtClean="0"/>
                        <a:t>Pathos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/>
                </a:tc>
              </a:tr>
              <a:tr h="889451">
                <a:tc>
                  <a:txBody>
                    <a:bodyPr/>
                    <a:lstStyle/>
                    <a:p>
                      <a:r>
                        <a:rPr lang="en-US" dirty="0" smtClean="0"/>
                        <a:t>The author creates</a:t>
                      </a:r>
                      <a:r>
                        <a:rPr lang="en-US" baseline="0" dirty="0" smtClean="0"/>
                        <a:t> sympathy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“My</a:t>
                      </a:r>
                      <a:r>
                        <a:rPr lang="en-US" baseline="0" dirty="0" smtClean="0"/>
                        <a:t> father only went to the eighth grade in Belfast…my mother drilling him at our kitchen table for his citizenship test…he first read the Constitution in a book borrowed from the Prospect Branch of the Brooklyn Public Library” p. 534 (Personal anecdote shows what immigrants go through and why they need libraries)</a:t>
                      </a:r>
                      <a:endParaRPr lang="en-US" dirty="0"/>
                    </a:p>
                  </a:txBody>
                  <a:tcPr/>
                </a:tc>
              </a:tr>
              <a:tr h="1281669">
                <a:tc>
                  <a:txBody>
                    <a:bodyPr/>
                    <a:lstStyle/>
                    <a:p>
                      <a:r>
                        <a:rPr lang="en-US" dirty="0" smtClean="0"/>
                        <a:t>The author creates</a:t>
                      </a:r>
                      <a:r>
                        <a:rPr lang="en-US" baseline="0" dirty="0" smtClean="0"/>
                        <a:t> a sense of duty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“All of us whose</a:t>
                      </a:r>
                      <a:r>
                        <a:rPr lang="en-US" baseline="0" dirty="0" smtClean="0"/>
                        <a:t> lives have been affected…could contribute…” p. 534 (One should feel obligated to help the libraries if one benefitted from them.)</a:t>
                      </a:r>
                      <a:endParaRPr lang="en-US" dirty="0"/>
                    </a:p>
                  </a:txBody>
                  <a:tcPr/>
                </a:tc>
              </a:tr>
              <a:tr h="1535218">
                <a:tc>
                  <a:txBody>
                    <a:bodyPr/>
                    <a:lstStyle/>
                    <a:p>
                      <a:r>
                        <a:rPr lang="en-US" dirty="0" smtClean="0"/>
                        <a:t>The author reminds</a:t>
                      </a:r>
                      <a:r>
                        <a:rPr lang="en-US" baseline="0" dirty="0" smtClean="0"/>
                        <a:t> readers of positive feelings of childhood and imagination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author uses powerful diction, especially adjectives,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to make the library of his childhood to sound magical,</a:t>
                      </a:r>
                      <a:r>
                        <a:rPr lang="en-US" baseline="0" dirty="0" smtClean="0"/>
                        <a:t> e.g. paragraph 3: “majestic…wonderful…rich, golden” --531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1752600"/>
          <a:ext cx="8458200" cy="4892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29100"/>
                <a:gridCol w="4229100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Logos (There are more than 3 </a:t>
                      </a:r>
                      <a:r>
                        <a:rPr lang="en-US" dirty="0" smtClean="0"/>
                        <a:t>reasons but we will focus on only three)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 #1</a:t>
                      </a:r>
                      <a:r>
                        <a:rPr lang="en-US" dirty="0" smtClean="0"/>
                        <a:t>:  Libraries</a:t>
                      </a:r>
                      <a:r>
                        <a:rPr lang="en-US" baseline="0" dirty="0" smtClean="0"/>
                        <a:t> help people get through hard times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“In</a:t>
                      </a:r>
                      <a:r>
                        <a:rPr lang="en-US" baseline="0" dirty="0" smtClean="0"/>
                        <a:t> hard times, libraries are more important than ever…” (p532)</a:t>
                      </a:r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 #</a:t>
                      </a:r>
                      <a:r>
                        <a:rPr lang="en-US" dirty="0" smtClean="0"/>
                        <a:t>2:Cost of</a:t>
                      </a:r>
                      <a:r>
                        <a:rPr lang="en-US" baseline="0" dirty="0" smtClean="0"/>
                        <a:t> entertainment is rising/ entertainment is necessary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“…books and movies [are]</a:t>
                      </a:r>
                      <a:r>
                        <a:rPr lang="en-US" baseline="0" dirty="0" smtClean="0"/>
                        <a:t> more expensive than ever…freely circulating books are a necessity [for] we imagine, and then we live” (p. 533)</a:t>
                      </a:r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 #3</a:t>
                      </a:r>
                      <a:r>
                        <a:rPr lang="en-US" dirty="0" smtClean="0"/>
                        <a:t>: It’s the lifeline</a:t>
                      </a:r>
                      <a:r>
                        <a:rPr lang="en-US" baseline="0" dirty="0" smtClean="0"/>
                        <a:t> of immigrants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 The</a:t>
                      </a:r>
                      <a:r>
                        <a:rPr lang="en-US" baseline="0" dirty="0" smtClean="0"/>
                        <a:t> older [immigrants] want information…how to get better jobs and green cards, and citizenship…[L]</a:t>
                      </a:r>
                      <a:r>
                        <a:rPr lang="en-US" baseline="0" dirty="0" err="1" smtClean="0"/>
                        <a:t>ibraries</a:t>
                      </a:r>
                      <a:r>
                        <a:rPr lang="en-US" baseline="0" dirty="0" smtClean="0"/>
                        <a:t> of today are still doing this work “ (p. 533)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555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Rhetorical Analysis: “Libraries Face Sad Chapter” (Quotes need to be written out; paragraph #s alone are not acceptable.)  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11</cp:revision>
  <dcterms:created xsi:type="dcterms:W3CDTF">2015-04-20T19:53:26Z</dcterms:created>
  <dcterms:modified xsi:type="dcterms:W3CDTF">2015-04-21T22:30:55Z</dcterms:modified>
</cp:coreProperties>
</file>