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66" r:id="rId3"/>
    <p:sldId id="257" r:id="rId4"/>
    <p:sldId id="258" r:id="rId5"/>
    <p:sldId id="267" r:id="rId6"/>
    <p:sldId id="268" r:id="rId7"/>
    <p:sldId id="270" r:id="rId8"/>
    <p:sldId id="259" r:id="rId9"/>
    <p:sldId id="260" r:id="rId10"/>
    <p:sldId id="261" r:id="rId11"/>
    <p:sldId id="264" r:id="rId12"/>
    <p:sldId id="271" r:id="rId13"/>
    <p:sldId id="272" r:id="rId14"/>
    <p:sldId id="265" r:id="rId15"/>
    <p:sldId id="273"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F39B214-4908-47D4-BFDE-8C201F5FE536}" type="datetimeFigureOut">
              <a:rPr lang="en-US" smtClean="0"/>
              <a:t>9/1/2014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4872F93-139A-48EC-AB01-D2698DE9FB5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9B214-4908-47D4-BFDE-8C201F5FE536}"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72F93-139A-48EC-AB01-D2698DE9FB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39B214-4908-47D4-BFDE-8C201F5FE536}"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4872F93-139A-48EC-AB01-D2698DE9FB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39B214-4908-47D4-BFDE-8C201F5FE536}" type="datetimeFigureOut">
              <a:rPr lang="en-US" smtClean="0"/>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72F93-139A-48EC-AB01-D2698DE9FB5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F39B214-4908-47D4-BFDE-8C201F5FE536}" type="datetimeFigureOut">
              <a:rPr lang="en-US" smtClean="0"/>
              <a:t>9/1/2014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4872F93-139A-48EC-AB01-D2698DE9FB5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39B214-4908-47D4-BFDE-8C201F5FE536}"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72F93-139A-48EC-AB01-D2698DE9FB5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39B214-4908-47D4-BFDE-8C201F5FE536}" type="datetimeFigureOut">
              <a:rPr lang="en-US" smtClean="0"/>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72F93-139A-48EC-AB01-D2698DE9FB5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39B214-4908-47D4-BFDE-8C201F5FE536}" type="datetimeFigureOut">
              <a:rPr lang="en-US" smtClean="0"/>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72F93-139A-48EC-AB01-D2698DE9FB5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F39B214-4908-47D4-BFDE-8C201F5FE536}" type="datetimeFigureOut">
              <a:rPr lang="en-US" smtClean="0"/>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72F93-139A-48EC-AB01-D2698DE9FB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9B214-4908-47D4-BFDE-8C201F5FE536}"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4872F93-139A-48EC-AB01-D2698DE9FB5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9B214-4908-47D4-BFDE-8C201F5FE536}" type="datetimeFigureOut">
              <a:rPr lang="en-US" smtClean="0"/>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72F93-139A-48EC-AB01-D2698DE9FB5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F39B214-4908-47D4-BFDE-8C201F5FE536}" type="datetimeFigureOut">
              <a:rPr lang="en-US" smtClean="0"/>
              <a:t>9/1/2014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4872F93-139A-48EC-AB01-D2698DE9FB5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Literary Elements</a:t>
            </a:r>
            <a:endParaRPr lang="en-US" dirty="0"/>
          </a:p>
        </p:txBody>
      </p:sp>
    </p:spTree>
    <p:extLst>
      <p:ext uri="{BB962C8B-B14F-4D97-AF65-F5344CB8AC3E}">
        <p14:creationId xmlns:p14="http://schemas.microsoft.com/office/powerpoint/2010/main" val="3327737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symbol is something concrete—such as a person, place, or object—that signifies something more than just itself, something abstract, such as a concept or an idea. </a:t>
            </a:r>
            <a:endParaRPr lang="en-US" dirty="0" smtClean="0"/>
          </a:p>
          <a:p>
            <a:endParaRPr lang="en-US" dirty="0"/>
          </a:p>
          <a:p>
            <a:r>
              <a:rPr lang="en-US" dirty="0" smtClean="0"/>
              <a:t>E.g. a dove (concrete) represents ____________. </a:t>
            </a:r>
          </a:p>
          <a:p>
            <a:endParaRPr lang="en-US" dirty="0"/>
          </a:p>
          <a:p>
            <a:endParaRPr lang="en-US" dirty="0"/>
          </a:p>
        </p:txBody>
      </p:sp>
      <p:sp>
        <p:nvSpPr>
          <p:cNvPr id="3" name="Title 2"/>
          <p:cNvSpPr>
            <a:spLocks noGrp="1"/>
          </p:cNvSpPr>
          <p:nvPr>
            <p:ph type="title"/>
          </p:nvPr>
        </p:nvSpPr>
        <p:spPr/>
        <p:txBody>
          <a:bodyPr/>
          <a:lstStyle/>
          <a:p>
            <a:r>
              <a:rPr lang="en-US" dirty="0" smtClean="0"/>
              <a:t>Symbolism</a:t>
            </a:r>
            <a:endParaRPr lang="en-US" dirty="0"/>
          </a:p>
        </p:txBody>
      </p:sp>
    </p:spTree>
    <p:extLst>
      <p:ext uri="{BB962C8B-B14F-4D97-AF65-F5344CB8AC3E}">
        <p14:creationId xmlns:p14="http://schemas.microsoft.com/office/powerpoint/2010/main" val="3516889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fontScale="92500" lnSpcReduction="10000"/>
          </a:bodyPr>
          <a:lstStyle/>
          <a:p>
            <a:pPr marL="45720" indent="0">
              <a:buNone/>
            </a:pPr>
            <a:r>
              <a:rPr lang="en-US" dirty="0" smtClean="0"/>
              <a:t>What happens in the story; the chain of events</a:t>
            </a:r>
          </a:p>
          <a:p>
            <a:pPr marL="45720" indent="0">
              <a:buNone/>
            </a:pPr>
            <a:endParaRPr lang="en-US" dirty="0"/>
          </a:p>
          <a:p>
            <a:pPr marL="45720" indent="0">
              <a:buNone/>
            </a:pPr>
            <a:r>
              <a:rPr lang="en-US" dirty="0"/>
              <a:t>Exposition:	</a:t>
            </a:r>
            <a:r>
              <a:rPr lang="en-US" dirty="0" smtClean="0"/>
              <a:t>How </a:t>
            </a:r>
            <a:r>
              <a:rPr lang="en-US" dirty="0"/>
              <a:t>the story starts;</a:t>
            </a:r>
          </a:p>
          <a:p>
            <a:pPr marL="45720" indent="0">
              <a:buNone/>
            </a:pPr>
            <a:r>
              <a:rPr lang="en-US" dirty="0" smtClean="0"/>
              <a:t>		Background information (setting, characters)</a:t>
            </a:r>
            <a:endParaRPr lang="en-US" dirty="0"/>
          </a:p>
          <a:p>
            <a:pPr marL="45720" indent="0">
              <a:buNone/>
            </a:pPr>
            <a:r>
              <a:rPr lang="en-US" dirty="0" smtClean="0"/>
              <a:t>		Meet protagonist before his/her big change</a:t>
            </a:r>
          </a:p>
          <a:p>
            <a:pPr marL="45720" indent="0">
              <a:buNone/>
            </a:pPr>
            <a:endParaRPr lang="en-US" dirty="0" smtClean="0"/>
          </a:p>
          <a:p>
            <a:pPr marL="45720" indent="0">
              <a:buNone/>
            </a:pPr>
            <a:r>
              <a:rPr lang="en-US" dirty="0" smtClean="0"/>
              <a:t>Rising </a:t>
            </a:r>
            <a:r>
              <a:rPr lang="en-US" dirty="0"/>
              <a:t>Action</a:t>
            </a:r>
            <a:r>
              <a:rPr lang="en-US" dirty="0" smtClean="0"/>
              <a:t>:	A problem occurs/antagonist enters. Further tension 		is </a:t>
            </a:r>
            <a:r>
              <a:rPr lang="en-US" dirty="0"/>
              <a:t>built through </a:t>
            </a:r>
            <a:r>
              <a:rPr lang="en-US" dirty="0" smtClean="0"/>
              <a:t>a </a:t>
            </a:r>
            <a:r>
              <a:rPr lang="en-US" u="sng" dirty="0"/>
              <a:t>series</a:t>
            </a:r>
            <a:r>
              <a:rPr lang="en-US" dirty="0"/>
              <a:t> </a:t>
            </a:r>
            <a:r>
              <a:rPr lang="en-US" dirty="0" smtClean="0"/>
              <a:t>of </a:t>
            </a:r>
            <a:r>
              <a:rPr lang="en-US" dirty="0"/>
              <a:t>complications, incidents </a:t>
            </a:r>
            <a:r>
              <a:rPr lang="en-US" dirty="0" smtClean="0"/>
              <a:t>		which </a:t>
            </a:r>
            <a:r>
              <a:rPr lang="en-US" dirty="0"/>
              <a:t>either </a:t>
            </a:r>
            <a:r>
              <a:rPr lang="en-US" dirty="0" smtClean="0"/>
              <a:t>help </a:t>
            </a:r>
            <a:r>
              <a:rPr lang="en-US" dirty="0"/>
              <a:t>or </a:t>
            </a:r>
            <a:r>
              <a:rPr lang="en-US" dirty="0" smtClean="0"/>
              <a:t>hinder </a:t>
            </a:r>
            <a:r>
              <a:rPr lang="en-US" dirty="0"/>
              <a:t>(hurt) the protagonist in </a:t>
            </a:r>
            <a:r>
              <a:rPr lang="en-US" dirty="0" smtClean="0"/>
              <a:t>		finding </a:t>
            </a:r>
            <a:r>
              <a:rPr lang="en-US" dirty="0"/>
              <a:t>the </a:t>
            </a:r>
            <a:r>
              <a:rPr lang="en-US" dirty="0" smtClean="0"/>
              <a:t>solution  </a:t>
            </a:r>
            <a:r>
              <a:rPr lang="en-US" dirty="0"/>
              <a:t>to the problem. </a:t>
            </a:r>
            <a:endParaRPr lang="en-US" dirty="0" smtClean="0"/>
          </a:p>
          <a:p>
            <a:pPr marL="45720" indent="0">
              <a:buNone/>
            </a:pPr>
            <a:endParaRPr lang="en-US" dirty="0" smtClean="0"/>
          </a:p>
          <a:p>
            <a:pPr marL="45720" indent="0">
              <a:buNone/>
            </a:pPr>
            <a:r>
              <a:rPr lang="en-US" dirty="0"/>
              <a:t>Climax:	The highest peak or turning point of the action; at </a:t>
            </a:r>
            <a:r>
              <a:rPr lang="en-US" dirty="0" smtClean="0"/>
              <a:t>		this </a:t>
            </a:r>
            <a:r>
              <a:rPr lang="en-US" dirty="0"/>
              <a:t>point we know the outcome.  The two forces in </a:t>
            </a:r>
            <a:r>
              <a:rPr lang="en-US" dirty="0" smtClean="0"/>
              <a:t>		conflict </a:t>
            </a:r>
            <a:r>
              <a:rPr lang="en-US" dirty="0"/>
              <a:t>come together and the protagonist either </a:t>
            </a:r>
            <a:r>
              <a:rPr lang="en-US" dirty="0" smtClean="0"/>
              <a:t>		wins </a:t>
            </a:r>
            <a:r>
              <a:rPr lang="en-US" dirty="0"/>
              <a:t>or loses</a:t>
            </a:r>
            <a:r>
              <a:rPr lang="en-US" dirty="0" smtClean="0"/>
              <a:t>. </a:t>
            </a: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PLOT</a:t>
            </a:r>
            <a:endParaRPr lang="en-US" dirty="0"/>
          </a:p>
        </p:txBody>
      </p:sp>
    </p:spTree>
    <p:extLst>
      <p:ext uri="{BB962C8B-B14F-4D97-AF65-F5344CB8AC3E}">
        <p14:creationId xmlns:p14="http://schemas.microsoft.com/office/powerpoint/2010/main" val="372839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8407892" cy="4910330"/>
          </a:xfrm>
        </p:spPr>
        <p:txBody>
          <a:bodyPr>
            <a:normAutofit lnSpcReduction="10000"/>
          </a:bodyPr>
          <a:lstStyle/>
          <a:p>
            <a:r>
              <a:rPr lang="en-US" dirty="0"/>
              <a:t>Falling Action</a:t>
            </a:r>
            <a:r>
              <a:rPr lang="en-US" dirty="0" smtClean="0"/>
              <a:t>: 	The </a:t>
            </a:r>
            <a:r>
              <a:rPr lang="en-US" dirty="0"/>
              <a:t>events that occur after the </a:t>
            </a:r>
            <a:r>
              <a:rPr lang="en-US" dirty="0" smtClean="0"/>
              <a:t>climax. 			They give </a:t>
            </a:r>
            <a:r>
              <a:rPr lang="en-US" dirty="0"/>
              <a:t>any necessary information or </a:t>
            </a:r>
            <a:r>
              <a:rPr lang="en-US" dirty="0" smtClean="0"/>
              <a:t>			explanations </a:t>
            </a:r>
            <a:r>
              <a:rPr lang="en-US" dirty="0"/>
              <a:t>and “tie up loose ends</a:t>
            </a:r>
            <a:r>
              <a:rPr lang="en-US" dirty="0" smtClean="0"/>
              <a:t>.:</a:t>
            </a:r>
          </a:p>
          <a:p>
            <a:pPr marL="45720" indent="0">
              <a:buNone/>
            </a:pPr>
            <a:r>
              <a:rPr lang="en-US" dirty="0"/>
              <a:t>	</a:t>
            </a:r>
            <a:r>
              <a:rPr lang="en-US" dirty="0" smtClean="0"/>
              <a:t>		An epiphany or moment of clarity occurs. </a:t>
            </a:r>
          </a:p>
          <a:p>
            <a:pPr marL="45720" indent="0">
              <a:buNone/>
            </a:pPr>
            <a:endParaRPr lang="en-US" dirty="0"/>
          </a:p>
          <a:p>
            <a:r>
              <a:rPr lang="en-US" dirty="0"/>
              <a:t>Resolution:		how the story ends; the sense at the end </a:t>
            </a:r>
            <a:r>
              <a:rPr lang="en-US" dirty="0" smtClean="0"/>
              <a:t>			of </a:t>
            </a:r>
            <a:r>
              <a:rPr lang="en-US" dirty="0"/>
              <a:t>the story that the story is </a:t>
            </a:r>
            <a:r>
              <a:rPr lang="en-US" dirty="0" smtClean="0"/>
              <a:t>complete and 			the protagonist is now different.</a:t>
            </a:r>
          </a:p>
          <a:p>
            <a:pPr marL="45720" indent="0">
              <a:buNone/>
            </a:pPr>
            <a:r>
              <a:rPr lang="en-US" dirty="0" smtClean="0"/>
              <a:t> </a:t>
            </a:r>
          </a:p>
          <a:p>
            <a:pPr lvl="1"/>
            <a:r>
              <a:rPr lang="en-US" dirty="0"/>
              <a:t>Closed resolution:	The various parts of plot are tied together </a:t>
            </a:r>
            <a:r>
              <a:rPr lang="en-US" dirty="0" smtClean="0"/>
              <a:t>			satisfactorily</a:t>
            </a:r>
            <a:r>
              <a:rPr lang="en-US" dirty="0"/>
              <a:t>, and the reader feels a </a:t>
            </a:r>
            <a:r>
              <a:rPr lang="en-US" dirty="0" smtClean="0"/>
              <a:t>sense </a:t>
            </a:r>
            <a:r>
              <a:rPr lang="en-US" dirty="0"/>
              <a:t>of </a:t>
            </a:r>
            <a:r>
              <a:rPr lang="en-US" dirty="0" smtClean="0"/>
              <a:t>			completion</a:t>
            </a:r>
            <a:r>
              <a:rPr lang="en-US" dirty="0"/>
              <a:t>. </a:t>
            </a:r>
            <a:r>
              <a:rPr lang="en-US" dirty="0" smtClean="0"/>
              <a:t>The author’s message about an issue 			is clear. 	</a:t>
            </a:r>
            <a:endParaRPr lang="en-US" dirty="0"/>
          </a:p>
          <a:p>
            <a:pPr lvl="1"/>
            <a:r>
              <a:rPr lang="en-US" dirty="0"/>
              <a:t>Open resolution: 	Readers must draw their own </a:t>
            </a:r>
            <a:r>
              <a:rPr lang="en-US" dirty="0" smtClean="0"/>
              <a:t>conclusions; the 			author lets us decide what to think about an 			issue. </a:t>
            </a:r>
          </a:p>
          <a:p>
            <a:endParaRPr lang="en-US" dirty="0"/>
          </a:p>
          <a:p>
            <a:endParaRPr lang="en-US" dirty="0"/>
          </a:p>
        </p:txBody>
      </p:sp>
      <p:sp>
        <p:nvSpPr>
          <p:cNvPr id="3" name="Title 2"/>
          <p:cNvSpPr>
            <a:spLocks noGrp="1"/>
          </p:cNvSpPr>
          <p:nvPr>
            <p:ph type="title"/>
          </p:nvPr>
        </p:nvSpPr>
        <p:spPr/>
        <p:txBody>
          <a:bodyPr/>
          <a:lstStyle/>
          <a:p>
            <a:r>
              <a:rPr lang="en-US" dirty="0" smtClean="0"/>
              <a:t>Plot (continued)</a:t>
            </a:r>
            <a:endParaRPr lang="en-US" dirty="0"/>
          </a:p>
        </p:txBody>
      </p:sp>
    </p:spTree>
    <p:extLst>
      <p:ext uri="{BB962C8B-B14F-4D97-AF65-F5344CB8AC3E}">
        <p14:creationId xmlns:p14="http://schemas.microsoft.com/office/powerpoint/2010/main" val="22870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Freytag’s pyramid:</a:t>
            </a:r>
          </a:p>
          <a:p>
            <a:endParaRPr lang="en-US" dirty="0"/>
          </a:p>
          <a:p>
            <a:pPr marL="45720" indent="0">
              <a:buNone/>
            </a:pPr>
            <a:endParaRPr lang="en-US" dirty="0" smtClean="0"/>
          </a:p>
        </p:txBody>
      </p:sp>
      <p:sp>
        <p:nvSpPr>
          <p:cNvPr id="3" name="Title 2"/>
          <p:cNvSpPr>
            <a:spLocks noGrp="1"/>
          </p:cNvSpPr>
          <p:nvPr>
            <p:ph type="title"/>
          </p:nvPr>
        </p:nvSpPr>
        <p:spPr/>
        <p:txBody>
          <a:bodyPr/>
          <a:lstStyle/>
          <a:p>
            <a:r>
              <a:rPr lang="en-US" dirty="0" smtClean="0"/>
              <a:t>plot (Continued)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286000"/>
            <a:ext cx="7848600" cy="4322156"/>
          </a:xfrm>
          <a:prstGeom prst="rect">
            <a:avLst/>
          </a:prstGeom>
        </p:spPr>
      </p:pic>
    </p:spTree>
    <p:extLst>
      <p:ext uri="{BB962C8B-B14F-4D97-AF65-F5344CB8AC3E}">
        <p14:creationId xmlns:p14="http://schemas.microsoft.com/office/powerpoint/2010/main" val="189852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vantage point from which the story is told.  Who is the </a:t>
            </a:r>
            <a:r>
              <a:rPr lang="en-US" b="1" u="sng" dirty="0"/>
              <a:t>narrator </a:t>
            </a:r>
            <a:r>
              <a:rPr lang="en-US" dirty="0"/>
              <a:t>and how is he involved in the story? </a:t>
            </a:r>
            <a:endParaRPr lang="en-US" dirty="0" smtClean="0"/>
          </a:p>
          <a:p>
            <a:endParaRPr lang="en-US" dirty="0"/>
          </a:p>
          <a:p>
            <a:r>
              <a:rPr lang="en-US" dirty="0" smtClean="0"/>
              <a:t>1st person:</a:t>
            </a:r>
          </a:p>
          <a:p>
            <a:pPr lvl="1"/>
            <a:r>
              <a:rPr lang="en-US" dirty="0"/>
              <a:t>The narrator is a character in the story, usually the protagonist. She tells the story from her own experience.</a:t>
            </a:r>
          </a:p>
          <a:p>
            <a:pPr lvl="1"/>
            <a:r>
              <a:rPr lang="en-US" dirty="0"/>
              <a:t>Key pronouns: I, me, </a:t>
            </a:r>
            <a:r>
              <a:rPr lang="en-US" dirty="0" smtClean="0"/>
              <a:t>my</a:t>
            </a:r>
          </a:p>
          <a:p>
            <a:pPr lvl="1"/>
            <a:r>
              <a:rPr lang="en-US" dirty="0" smtClean="0"/>
              <a:t>Unreliable narrator, ex. a criminal </a:t>
            </a:r>
          </a:p>
          <a:p>
            <a:pPr lvl="1"/>
            <a:r>
              <a:rPr lang="en-US" dirty="0" smtClean="0"/>
              <a:t>Innocent eye narrator, ex. a young child</a:t>
            </a:r>
            <a:endParaRPr lang="en-US" dirty="0"/>
          </a:p>
          <a:p>
            <a:endParaRPr lang="en-US" dirty="0" smtClean="0"/>
          </a:p>
        </p:txBody>
      </p:sp>
      <p:sp>
        <p:nvSpPr>
          <p:cNvPr id="3" name="Title 2"/>
          <p:cNvSpPr>
            <a:spLocks noGrp="1"/>
          </p:cNvSpPr>
          <p:nvPr>
            <p:ph type="title"/>
          </p:nvPr>
        </p:nvSpPr>
        <p:spPr/>
        <p:txBody>
          <a:bodyPr/>
          <a:lstStyle/>
          <a:p>
            <a:r>
              <a:rPr lang="en-US" dirty="0" smtClean="0"/>
              <a:t>Point of view</a:t>
            </a:r>
            <a:endParaRPr lang="en-US" dirty="0"/>
          </a:p>
        </p:txBody>
      </p:sp>
    </p:spTree>
    <p:extLst>
      <p:ext uri="{BB962C8B-B14F-4D97-AF65-F5344CB8AC3E}">
        <p14:creationId xmlns:p14="http://schemas.microsoft.com/office/powerpoint/2010/main" val="3674016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534401" cy="4910330"/>
          </a:xfrm>
        </p:spPr>
        <p:txBody>
          <a:bodyPr>
            <a:normAutofit lnSpcReduction="10000"/>
          </a:bodyPr>
          <a:lstStyle/>
          <a:p>
            <a:r>
              <a:rPr lang="en-US" dirty="0" smtClean="0"/>
              <a:t>3</a:t>
            </a:r>
            <a:r>
              <a:rPr lang="en-US" baseline="30000" dirty="0" smtClean="0"/>
              <a:t>rd</a:t>
            </a:r>
            <a:r>
              <a:rPr lang="en-US" dirty="0"/>
              <a:t> person: The narrator is not a character in the story. Key pronouns: he, she, they, it, him, her, etc. </a:t>
            </a:r>
          </a:p>
          <a:p>
            <a:pPr marL="45720" indent="0">
              <a:buNone/>
            </a:pPr>
            <a:endParaRPr lang="en-US" dirty="0" smtClean="0"/>
          </a:p>
          <a:p>
            <a:pPr lvl="1"/>
            <a:r>
              <a:rPr lang="en-US" b="1" dirty="0" smtClean="0"/>
              <a:t>3</a:t>
            </a:r>
            <a:r>
              <a:rPr lang="en-US" b="1" baseline="30000" dirty="0" smtClean="0"/>
              <a:t>rd</a:t>
            </a:r>
            <a:r>
              <a:rPr lang="en-US" b="1" dirty="0"/>
              <a:t> person dramatic/objective:  </a:t>
            </a:r>
            <a:endParaRPr lang="en-US" b="1" dirty="0" smtClean="0"/>
          </a:p>
          <a:p>
            <a:pPr marL="365760" lvl="1" indent="0">
              <a:buNone/>
            </a:pPr>
            <a:r>
              <a:rPr lang="en-US" dirty="0" smtClean="0"/>
              <a:t>The </a:t>
            </a:r>
            <a:r>
              <a:rPr lang="en-US" dirty="0"/>
              <a:t>narrator does not reveal any thoughts or feelings of the characters. Readers are told only what happens and what is said. It is called “dramatic” because it is what you usually see and hear in a movie or play.  It is called “objective” </a:t>
            </a:r>
            <a:r>
              <a:rPr lang="en-US" dirty="0" smtClean="0"/>
              <a:t>because it is based </a:t>
            </a:r>
            <a:r>
              <a:rPr lang="en-US" dirty="0"/>
              <a:t>on facts</a:t>
            </a:r>
            <a:r>
              <a:rPr lang="en-US" dirty="0" smtClean="0"/>
              <a:t>.  </a:t>
            </a:r>
            <a:endParaRPr lang="en-US" dirty="0"/>
          </a:p>
          <a:p>
            <a:pPr marL="365760" lvl="1" indent="0">
              <a:buNone/>
            </a:pPr>
            <a:r>
              <a:rPr lang="en-US" b="1" dirty="0" smtClean="0"/>
              <a:t>	Ex.: Narrator on “The Discovery Channel”</a:t>
            </a:r>
          </a:p>
          <a:p>
            <a:pPr lvl="1"/>
            <a:r>
              <a:rPr lang="en-US" b="1" dirty="0" smtClean="0"/>
              <a:t>3</a:t>
            </a:r>
            <a:r>
              <a:rPr lang="en-US" b="1" baseline="30000" dirty="0" smtClean="0"/>
              <a:t>rd</a:t>
            </a:r>
            <a:r>
              <a:rPr lang="en-US" b="1" dirty="0"/>
              <a:t> person limited:	</a:t>
            </a:r>
            <a:endParaRPr lang="en-US" b="1" dirty="0" smtClean="0"/>
          </a:p>
          <a:p>
            <a:pPr marL="365760" lvl="1" indent="0">
              <a:buNone/>
            </a:pPr>
            <a:r>
              <a:rPr lang="en-US" dirty="0" smtClean="0"/>
              <a:t>Narrator </a:t>
            </a:r>
            <a:r>
              <a:rPr lang="en-US" dirty="0"/>
              <a:t>reveals the thoughts and feelings  of only </a:t>
            </a:r>
            <a:r>
              <a:rPr lang="en-US" dirty="0" smtClean="0"/>
              <a:t>the main characters. </a:t>
            </a:r>
          </a:p>
          <a:p>
            <a:pPr marL="365760" lvl="1" indent="0">
              <a:buNone/>
            </a:pPr>
            <a:r>
              <a:rPr lang="en-US" b="1" dirty="0"/>
              <a:t>	</a:t>
            </a:r>
            <a:r>
              <a:rPr lang="en-US" b="1" dirty="0" smtClean="0"/>
              <a:t>Ex.: Owls in </a:t>
            </a:r>
            <a:r>
              <a:rPr lang="en-US" b="1" i="1" dirty="0" err="1" smtClean="0"/>
              <a:t>Rango</a:t>
            </a:r>
            <a:r>
              <a:rPr lang="en-US" b="1" i="1" dirty="0" smtClean="0"/>
              <a:t> (</a:t>
            </a:r>
            <a:r>
              <a:rPr lang="en-US" b="1" dirty="0" smtClean="0"/>
              <a:t>focus on </a:t>
            </a:r>
            <a:r>
              <a:rPr lang="en-US" b="1" dirty="0" err="1" smtClean="0"/>
              <a:t>Rango</a:t>
            </a:r>
            <a:r>
              <a:rPr lang="en-US" b="1" dirty="0" smtClean="0"/>
              <a:t>)</a:t>
            </a:r>
          </a:p>
          <a:p>
            <a:pPr lvl="1"/>
            <a:r>
              <a:rPr lang="en-US" b="1" dirty="0" smtClean="0"/>
              <a:t>3</a:t>
            </a:r>
            <a:r>
              <a:rPr lang="en-US" b="1" baseline="30000" dirty="0" smtClean="0"/>
              <a:t>rd</a:t>
            </a:r>
            <a:r>
              <a:rPr lang="en-US" b="1" dirty="0" smtClean="0"/>
              <a:t> person omniscient: </a:t>
            </a:r>
          </a:p>
          <a:p>
            <a:pPr marL="365760" lvl="1" indent="0">
              <a:buNone/>
            </a:pPr>
            <a:r>
              <a:rPr lang="en-US" dirty="0" smtClean="0"/>
              <a:t>Narrator follows the </a:t>
            </a:r>
            <a:r>
              <a:rPr lang="en-US" dirty="0"/>
              <a:t>thoughts and feelings of most or all the characters.  “Omniscient” means having unlimited knowledge</a:t>
            </a:r>
            <a:r>
              <a:rPr lang="en-US" dirty="0" smtClean="0"/>
              <a:t>.</a:t>
            </a:r>
          </a:p>
          <a:p>
            <a:pPr marL="365760" lvl="1" indent="0">
              <a:buNone/>
            </a:pPr>
            <a:r>
              <a:rPr lang="en-US" dirty="0"/>
              <a:t>	</a:t>
            </a:r>
            <a:r>
              <a:rPr lang="en-US" dirty="0" smtClean="0"/>
              <a:t>Ex</a:t>
            </a:r>
            <a:r>
              <a:rPr lang="en-US" i="1" dirty="0" smtClean="0"/>
              <a:t>. Lord of the Rings </a:t>
            </a:r>
            <a:r>
              <a:rPr lang="en-US" dirty="0" smtClean="0"/>
              <a:t>trilogy</a:t>
            </a:r>
            <a:endParaRPr lang="en-US" dirty="0"/>
          </a:p>
          <a:p>
            <a:pPr lvl="1"/>
            <a:endParaRPr lang="en-US" dirty="0"/>
          </a:p>
        </p:txBody>
      </p:sp>
      <p:sp>
        <p:nvSpPr>
          <p:cNvPr id="3" name="Title 2"/>
          <p:cNvSpPr>
            <a:spLocks noGrp="1"/>
          </p:cNvSpPr>
          <p:nvPr>
            <p:ph type="title"/>
          </p:nvPr>
        </p:nvSpPr>
        <p:spPr/>
        <p:txBody>
          <a:bodyPr/>
          <a:lstStyle/>
          <a:p>
            <a:r>
              <a:rPr lang="en-US" dirty="0" smtClean="0"/>
              <a:t>point of view (continued)</a:t>
            </a:r>
            <a:endParaRPr lang="en-US" dirty="0"/>
          </a:p>
        </p:txBody>
      </p:sp>
    </p:spTree>
    <p:extLst>
      <p:ext uri="{BB962C8B-B14F-4D97-AF65-F5344CB8AC3E}">
        <p14:creationId xmlns:p14="http://schemas.microsoft.com/office/powerpoint/2010/main" val="160842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mj-lt"/>
              </a:rPr>
              <a:t>The underlying meaning of the </a:t>
            </a:r>
            <a:r>
              <a:rPr lang="en-US" dirty="0" smtClean="0">
                <a:latin typeface="+mj-lt"/>
              </a:rPr>
              <a:t>story; expressed as a </a:t>
            </a:r>
            <a:r>
              <a:rPr lang="en-US" dirty="0" smtClean="0"/>
              <a:t>COMPLETE sentence, not just a topic. </a:t>
            </a:r>
            <a:endParaRPr lang="en-US" dirty="0" smtClean="0"/>
          </a:p>
          <a:p>
            <a:r>
              <a:rPr lang="en-US" dirty="0" smtClean="0"/>
              <a:t>ADD THIS: It must contain at least ONE abstract noun!!</a:t>
            </a:r>
            <a:endParaRPr lang="en-US" dirty="0" smtClean="0"/>
          </a:p>
          <a:p>
            <a:pPr marL="45720" indent="0">
              <a:buNone/>
            </a:pPr>
            <a:endParaRPr lang="en-US" dirty="0" smtClean="0"/>
          </a:p>
          <a:p>
            <a:pPr lvl="1"/>
            <a:r>
              <a:rPr lang="en-US" dirty="0" smtClean="0"/>
              <a:t>Ex: </a:t>
            </a:r>
            <a:r>
              <a:rPr lang="en-US" dirty="0" smtClean="0"/>
              <a:t>“</a:t>
            </a:r>
            <a:r>
              <a:rPr lang="en-US" dirty="0" smtClean="0"/>
              <a:t>Love conquers all,” NOT “Love” by itself.</a:t>
            </a:r>
          </a:p>
          <a:p>
            <a:pPr lvl="1"/>
            <a:endParaRPr lang="en-US" dirty="0"/>
          </a:p>
          <a:p>
            <a:pPr marL="434340" indent="-342900"/>
            <a:r>
              <a:rPr lang="en-US" dirty="0" smtClean="0"/>
              <a:t>Explicit: The author directly TELLS readers the theme</a:t>
            </a:r>
          </a:p>
          <a:p>
            <a:pPr marL="434340" indent="-342900"/>
            <a:endParaRPr lang="en-US" dirty="0"/>
          </a:p>
          <a:p>
            <a:pPr marL="434340" indent="-342900"/>
            <a:r>
              <a:rPr lang="en-US" dirty="0" smtClean="0"/>
              <a:t>Implicit: The author indirectly SHOWS readers the theme; must be inferred.  </a:t>
            </a:r>
            <a:endParaRPr lang="en-US" dirty="0"/>
          </a:p>
        </p:txBody>
      </p:sp>
      <p:sp>
        <p:nvSpPr>
          <p:cNvPr id="3" name="Title 2"/>
          <p:cNvSpPr>
            <a:spLocks noGrp="1"/>
          </p:cNvSpPr>
          <p:nvPr>
            <p:ph type="title"/>
          </p:nvPr>
        </p:nvSpPr>
        <p:spPr/>
        <p:txBody>
          <a:bodyPr/>
          <a:lstStyle/>
          <a:p>
            <a:r>
              <a:rPr lang="en-US" dirty="0" smtClean="0"/>
              <a:t>Theme</a:t>
            </a:r>
            <a:endParaRPr lang="en-US" dirty="0"/>
          </a:p>
        </p:txBody>
      </p:sp>
    </p:spTree>
    <p:extLst>
      <p:ext uri="{BB962C8B-B14F-4D97-AF65-F5344CB8AC3E}">
        <p14:creationId xmlns:p14="http://schemas.microsoft.com/office/powerpoint/2010/main" val="223580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Tone </a:t>
            </a:r>
            <a:r>
              <a:rPr lang="en-US" dirty="0"/>
              <a:t>is </a:t>
            </a:r>
            <a:r>
              <a:rPr lang="en-US" dirty="0" smtClean="0"/>
              <a:t>the overall attitude of the AUTHOR towards his/her subject. It is INFERRED through a writer’s specific word choices, language and images. </a:t>
            </a:r>
          </a:p>
          <a:p>
            <a:pPr lvl="1"/>
            <a:r>
              <a:rPr lang="en-US" dirty="0"/>
              <a:t>Ex: </a:t>
            </a:r>
            <a:r>
              <a:rPr lang="en-US" dirty="0" smtClean="0"/>
              <a:t>Bitter, serious, witty, playful, etc. </a:t>
            </a:r>
            <a:endParaRPr lang="en-US" dirty="0"/>
          </a:p>
          <a:p>
            <a:pPr lvl="1"/>
            <a:endParaRPr lang="en-US" dirty="0" smtClean="0"/>
          </a:p>
          <a:p>
            <a:endParaRPr lang="en-US" dirty="0" smtClean="0"/>
          </a:p>
          <a:p>
            <a:r>
              <a:rPr lang="en-US" dirty="0" smtClean="0"/>
              <a:t>Mood: a close relative of tone, except it is the overall atmosphere/emotion evoked in the READER. </a:t>
            </a:r>
          </a:p>
          <a:p>
            <a:pPr lvl="1"/>
            <a:r>
              <a:rPr lang="en-US" dirty="0" smtClean="0"/>
              <a:t>Ex: Scary, gloomy, sunny, etc. </a:t>
            </a:r>
          </a:p>
          <a:p>
            <a:pPr lvl="1"/>
            <a:endParaRPr lang="en-US" dirty="0"/>
          </a:p>
          <a:p>
            <a:pPr lvl="1"/>
            <a:r>
              <a:rPr lang="en-US" dirty="0" smtClean="0"/>
              <a:t>You will get a longer list of these in the future. </a:t>
            </a:r>
          </a:p>
        </p:txBody>
      </p:sp>
      <p:sp>
        <p:nvSpPr>
          <p:cNvPr id="3" name="Title 2"/>
          <p:cNvSpPr>
            <a:spLocks noGrp="1"/>
          </p:cNvSpPr>
          <p:nvPr>
            <p:ph type="title"/>
          </p:nvPr>
        </p:nvSpPr>
        <p:spPr/>
        <p:txBody>
          <a:bodyPr/>
          <a:lstStyle/>
          <a:p>
            <a:r>
              <a:rPr lang="en-US" dirty="0" smtClean="0"/>
              <a:t>Tone</a:t>
            </a:r>
            <a:endParaRPr lang="en-US" dirty="0"/>
          </a:p>
        </p:txBody>
      </p:sp>
    </p:spTree>
    <p:extLst>
      <p:ext uri="{BB962C8B-B14F-4D97-AF65-F5344CB8AC3E}">
        <p14:creationId xmlns:p14="http://schemas.microsoft.com/office/powerpoint/2010/main" val="423946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1" dirty="0" smtClean="0"/>
              <a:t>Mnemonic device to remember all the elements:</a:t>
            </a:r>
          </a:p>
          <a:p>
            <a:endParaRPr lang="en-US" b="1" dirty="0"/>
          </a:p>
          <a:p>
            <a:r>
              <a:rPr lang="en-US" b="1" dirty="0" smtClean="0"/>
              <a:t>C</a:t>
            </a:r>
          </a:p>
          <a:p>
            <a:r>
              <a:rPr lang="en-US" b="1" dirty="0" smtClean="0"/>
              <a:t>C</a:t>
            </a:r>
          </a:p>
          <a:p>
            <a:r>
              <a:rPr lang="en-US" b="1" dirty="0" smtClean="0"/>
              <a:t>S</a:t>
            </a:r>
          </a:p>
          <a:p>
            <a:r>
              <a:rPr lang="en-US" b="1" dirty="0" smtClean="0"/>
              <a:t>S</a:t>
            </a:r>
            <a:endParaRPr lang="en-US" b="1" dirty="0"/>
          </a:p>
          <a:p>
            <a:r>
              <a:rPr lang="en-US" b="1" dirty="0" smtClean="0"/>
              <a:t>P</a:t>
            </a:r>
          </a:p>
          <a:p>
            <a:r>
              <a:rPr lang="en-US" b="1" dirty="0" smtClean="0"/>
              <a:t>P</a:t>
            </a:r>
          </a:p>
          <a:p>
            <a:r>
              <a:rPr lang="en-US" b="1" dirty="0" smtClean="0"/>
              <a:t>T</a:t>
            </a:r>
          </a:p>
          <a:p>
            <a:r>
              <a:rPr lang="en-US" b="1" dirty="0" smtClean="0"/>
              <a:t>T</a:t>
            </a:r>
          </a:p>
          <a:p>
            <a:endParaRPr lang="en-US" dirty="0"/>
          </a:p>
        </p:txBody>
      </p:sp>
      <p:sp>
        <p:nvSpPr>
          <p:cNvPr id="3" name="Title 2"/>
          <p:cNvSpPr>
            <a:spLocks noGrp="1"/>
          </p:cNvSpPr>
          <p:nvPr>
            <p:ph type="title"/>
          </p:nvPr>
        </p:nvSpPr>
        <p:spPr/>
        <p:txBody>
          <a:bodyPr/>
          <a:lstStyle/>
          <a:p>
            <a:r>
              <a:rPr lang="en-US" dirty="0" smtClean="0"/>
              <a:t>Literary Elements: CCSSPPTT</a:t>
            </a:r>
            <a:endParaRPr lang="en-US" dirty="0"/>
          </a:p>
        </p:txBody>
      </p:sp>
    </p:spTree>
    <p:extLst>
      <p:ext uri="{BB962C8B-B14F-4D97-AF65-F5344CB8AC3E}">
        <p14:creationId xmlns:p14="http://schemas.microsoft.com/office/powerpoint/2010/main" val="428745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Why review these?</a:t>
            </a:r>
          </a:p>
          <a:p>
            <a:pPr lvl="1"/>
            <a:r>
              <a:rPr lang="en-US" sz="2400" dirty="0" smtClean="0"/>
              <a:t>Common academic vocabulary for English </a:t>
            </a:r>
          </a:p>
          <a:p>
            <a:pPr lvl="2"/>
            <a:r>
              <a:rPr lang="en-US" sz="2000" dirty="0" smtClean="0"/>
              <a:t>Annotations</a:t>
            </a:r>
          </a:p>
          <a:p>
            <a:pPr lvl="2"/>
            <a:r>
              <a:rPr lang="en-US" sz="2000" dirty="0" smtClean="0"/>
              <a:t>Short answers</a:t>
            </a:r>
          </a:p>
          <a:p>
            <a:pPr lvl="2"/>
            <a:r>
              <a:rPr lang="en-US" sz="2000" dirty="0" smtClean="0"/>
              <a:t>Essays </a:t>
            </a:r>
          </a:p>
          <a:p>
            <a:pPr lvl="1"/>
            <a:r>
              <a:rPr lang="en-US" sz="2400" dirty="0" smtClean="0"/>
              <a:t>Better understanding of literature</a:t>
            </a:r>
          </a:p>
        </p:txBody>
      </p:sp>
      <p:sp>
        <p:nvSpPr>
          <p:cNvPr id="3" name="Title 2"/>
          <p:cNvSpPr>
            <a:spLocks noGrp="1"/>
          </p:cNvSpPr>
          <p:nvPr>
            <p:ph type="title"/>
          </p:nvPr>
        </p:nvSpPr>
        <p:spPr/>
        <p:txBody>
          <a:bodyPr/>
          <a:lstStyle/>
          <a:p>
            <a:r>
              <a:rPr lang="en-US" dirty="0" smtClean="0"/>
              <a:t>Literary Elements</a:t>
            </a:r>
            <a:endParaRPr lang="en-US" dirty="0"/>
          </a:p>
        </p:txBody>
      </p:sp>
    </p:spTree>
    <p:extLst>
      <p:ext uri="{BB962C8B-B14F-4D97-AF65-F5344CB8AC3E}">
        <p14:creationId xmlns:p14="http://schemas.microsoft.com/office/powerpoint/2010/main" val="457252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719070"/>
            <a:ext cx="8484092" cy="4834129"/>
          </a:xfrm>
        </p:spPr>
        <p:txBody>
          <a:bodyPr>
            <a:normAutofit/>
          </a:bodyPr>
          <a:lstStyle/>
          <a:p>
            <a:r>
              <a:rPr lang="en-US" sz="2800" dirty="0" smtClean="0"/>
              <a:t>Characterization (aka, character development) </a:t>
            </a:r>
            <a:r>
              <a:rPr lang="en-US" sz="2800" dirty="0"/>
              <a:t>is the </a:t>
            </a:r>
            <a:r>
              <a:rPr lang="en-US" sz="2800" dirty="0" smtClean="0"/>
              <a:t>act of building a believable, sympathetic character. </a:t>
            </a:r>
          </a:p>
          <a:p>
            <a:pPr lvl="1"/>
            <a:r>
              <a:rPr lang="en-US" sz="2400" dirty="0"/>
              <a:t>Direct characterization</a:t>
            </a:r>
            <a:r>
              <a:rPr lang="en-US" sz="2400" dirty="0" smtClean="0"/>
              <a:t>: The author directly TELLS a character’s traits</a:t>
            </a:r>
          </a:p>
          <a:p>
            <a:pPr lvl="2"/>
            <a:r>
              <a:rPr lang="en-US" sz="2000" dirty="0" smtClean="0"/>
              <a:t>Example: “Michael was a very hardworking person.”</a:t>
            </a:r>
          </a:p>
          <a:p>
            <a:pPr lvl="1"/>
            <a:r>
              <a:rPr lang="en-US" sz="2400" dirty="0" smtClean="0"/>
              <a:t>Indirect characterization: The author indirectly SHOWS  a character’s traits through their appearance, actions, thoughts, dialogue, and the opinions of other characters. </a:t>
            </a:r>
          </a:p>
          <a:p>
            <a:pPr lvl="2"/>
            <a:r>
              <a:rPr lang="en-US" sz="2000" dirty="0" smtClean="0"/>
              <a:t>Example: “Michael pulled an all-nighter to finish his English homework.” </a:t>
            </a:r>
          </a:p>
          <a:p>
            <a:pPr lvl="1"/>
            <a:endParaRPr lang="en-US" dirty="0"/>
          </a:p>
          <a:p>
            <a:endParaRPr lang="en-US" dirty="0"/>
          </a:p>
        </p:txBody>
      </p:sp>
      <p:sp>
        <p:nvSpPr>
          <p:cNvPr id="3" name="Title 2"/>
          <p:cNvSpPr>
            <a:spLocks noGrp="1"/>
          </p:cNvSpPr>
          <p:nvPr>
            <p:ph type="title"/>
          </p:nvPr>
        </p:nvSpPr>
        <p:spPr/>
        <p:txBody>
          <a:bodyPr/>
          <a:lstStyle/>
          <a:p>
            <a:r>
              <a:rPr lang="en-US" dirty="0" smtClean="0"/>
              <a:t>Characterization</a:t>
            </a:r>
            <a:endParaRPr lang="en-US" dirty="0"/>
          </a:p>
        </p:txBody>
      </p:sp>
    </p:spTree>
    <p:extLst>
      <p:ext uri="{BB962C8B-B14F-4D97-AF65-F5344CB8AC3E}">
        <p14:creationId xmlns:p14="http://schemas.microsoft.com/office/powerpoint/2010/main" val="434401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52600"/>
            <a:ext cx="8636493" cy="4953000"/>
          </a:xfrm>
        </p:spPr>
        <p:txBody>
          <a:bodyPr>
            <a:normAutofit/>
          </a:bodyPr>
          <a:lstStyle/>
          <a:p>
            <a:pPr marL="45720" indent="0">
              <a:buNone/>
            </a:pPr>
            <a:r>
              <a:rPr lang="en-US" dirty="0" smtClean="0"/>
              <a:t>Classifications of characters </a:t>
            </a:r>
          </a:p>
          <a:p>
            <a:r>
              <a:rPr lang="en-US" dirty="0" smtClean="0"/>
              <a:t>Levels of detail</a:t>
            </a:r>
          </a:p>
          <a:p>
            <a:pPr marL="320040" lvl="1" indent="0">
              <a:buNone/>
            </a:pPr>
            <a:r>
              <a:rPr lang="en-US" dirty="0"/>
              <a:t>Round: </a:t>
            </a:r>
            <a:r>
              <a:rPr lang="en-US" dirty="0" smtClean="0"/>
              <a:t>	Fully </a:t>
            </a:r>
            <a:r>
              <a:rPr lang="en-US" dirty="0"/>
              <a:t>developed, with many traits—bad and </a:t>
            </a:r>
            <a:r>
              <a:rPr lang="en-US" dirty="0" smtClean="0"/>
              <a:t>good—shown 		in </a:t>
            </a:r>
            <a:r>
              <a:rPr lang="en-US" dirty="0"/>
              <a:t>the </a:t>
            </a:r>
            <a:r>
              <a:rPr lang="en-US" dirty="0" smtClean="0"/>
              <a:t>story</a:t>
            </a:r>
            <a:r>
              <a:rPr lang="en-US" dirty="0"/>
              <a:t>.  Readers feel that they </a:t>
            </a:r>
            <a:r>
              <a:rPr lang="en-US" dirty="0" smtClean="0"/>
              <a:t>know </a:t>
            </a:r>
            <a:r>
              <a:rPr lang="en-US" dirty="0"/>
              <a:t>the character so </a:t>
            </a:r>
            <a:r>
              <a:rPr lang="en-US" dirty="0" smtClean="0"/>
              <a:t>		well </a:t>
            </a:r>
            <a:r>
              <a:rPr lang="en-US" dirty="0"/>
              <a:t>that he or she has </a:t>
            </a:r>
            <a:r>
              <a:rPr lang="en-US" dirty="0" smtClean="0"/>
              <a:t>become </a:t>
            </a:r>
            <a:r>
              <a:rPr lang="en-US" dirty="0"/>
              <a:t>a real person</a:t>
            </a:r>
            <a:r>
              <a:rPr lang="en-US" dirty="0" smtClean="0"/>
              <a:t>.</a:t>
            </a:r>
          </a:p>
          <a:p>
            <a:pPr marL="320040" lvl="1" indent="0">
              <a:buNone/>
            </a:pPr>
            <a:r>
              <a:rPr lang="en-US" dirty="0"/>
              <a:t>	</a:t>
            </a:r>
            <a:r>
              <a:rPr lang="en-US" dirty="0" smtClean="0"/>
              <a:t>	Ex: Rick Grimes  (TWD) is both honorable yet savage. </a:t>
            </a:r>
          </a:p>
          <a:p>
            <a:pPr marL="320040" lvl="1" indent="0">
              <a:buNone/>
            </a:pPr>
            <a:endParaRPr lang="en-US" dirty="0" smtClean="0"/>
          </a:p>
          <a:p>
            <a:pPr marL="320040" lvl="1" indent="0">
              <a:buNone/>
            </a:pPr>
            <a:r>
              <a:rPr lang="en-US" dirty="0"/>
              <a:t>Flat:		</a:t>
            </a:r>
            <a:r>
              <a:rPr lang="en-US" dirty="0" smtClean="0"/>
              <a:t>Not </a:t>
            </a:r>
            <a:r>
              <a:rPr lang="en-US" dirty="0"/>
              <a:t>fully developed; readers know only </a:t>
            </a:r>
            <a:r>
              <a:rPr lang="en-US" dirty="0" smtClean="0"/>
              <a:t>one </a:t>
            </a:r>
            <a:r>
              <a:rPr lang="en-US" dirty="0"/>
              <a:t>side of </a:t>
            </a:r>
            <a:r>
              <a:rPr lang="en-US" dirty="0" smtClean="0"/>
              <a:t>the 		character. </a:t>
            </a:r>
          </a:p>
          <a:p>
            <a:pPr marL="320040" lvl="1" indent="0">
              <a:buNone/>
            </a:pPr>
            <a:r>
              <a:rPr lang="en-US" dirty="0"/>
              <a:t>	</a:t>
            </a:r>
            <a:r>
              <a:rPr lang="en-US" dirty="0" smtClean="0"/>
              <a:t>	Ex: Zombies in TWD are only shown as vicious. </a:t>
            </a:r>
          </a:p>
          <a:p>
            <a:pPr marL="320040" lvl="1" indent="0">
              <a:buNone/>
            </a:pPr>
            <a:endParaRPr lang="en-US" dirty="0" smtClean="0"/>
          </a:p>
          <a:p>
            <a:pPr marL="320040" lvl="1" indent="0">
              <a:buNone/>
            </a:pPr>
            <a:r>
              <a:rPr lang="en-US" dirty="0" smtClean="0"/>
              <a:t>Flat </a:t>
            </a:r>
            <a:r>
              <a:rPr lang="en-US" dirty="0" smtClean="0">
                <a:sym typeface="Wingdings" panose="05000000000000000000" pitchFamily="2" charset="2"/>
              </a:rPr>
              <a:t>----------------------------------------------------------------------------------Round</a:t>
            </a:r>
            <a:endParaRPr lang="en-US" dirty="0"/>
          </a:p>
        </p:txBody>
      </p:sp>
      <p:sp>
        <p:nvSpPr>
          <p:cNvPr id="3" name="Title 2"/>
          <p:cNvSpPr>
            <a:spLocks noGrp="1"/>
          </p:cNvSpPr>
          <p:nvPr>
            <p:ph type="title"/>
          </p:nvPr>
        </p:nvSpPr>
        <p:spPr/>
        <p:txBody>
          <a:bodyPr/>
          <a:lstStyle/>
          <a:p>
            <a:r>
              <a:rPr lang="en-US" dirty="0" smtClean="0"/>
              <a:t>Characterization (Continued)</a:t>
            </a:r>
            <a:endParaRPr lang="en-US" dirty="0"/>
          </a:p>
        </p:txBody>
      </p:sp>
    </p:spTree>
    <p:extLst>
      <p:ext uri="{BB962C8B-B14F-4D97-AF65-F5344CB8AC3E}">
        <p14:creationId xmlns:p14="http://schemas.microsoft.com/office/powerpoint/2010/main" val="1620412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30"/>
          </a:xfrm>
        </p:spPr>
        <p:txBody>
          <a:bodyPr>
            <a:normAutofit lnSpcReduction="10000"/>
          </a:bodyPr>
          <a:lstStyle/>
          <a:p>
            <a:r>
              <a:rPr lang="en-US" dirty="0"/>
              <a:t>Levels of change</a:t>
            </a:r>
          </a:p>
          <a:p>
            <a:pPr marL="320040" lvl="1" indent="0">
              <a:buNone/>
            </a:pPr>
            <a:r>
              <a:rPr lang="en-US" dirty="0"/>
              <a:t>Dynamic: 	a character who does experience a basic character 		change during the course of the story.  This change is 		</a:t>
            </a:r>
            <a:r>
              <a:rPr lang="en-US" b="1" i="1" dirty="0"/>
              <a:t>internal</a:t>
            </a:r>
            <a:r>
              <a:rPr lang="en-US" dirty="0"/>
              <a:t> and may be sudden, but the events of the plot 		should make it seem inevitable.	</a:t>
            </a:r>
          </a:p>
          <a:p>
            <a:pPr marL="320040" lvl="1" indent="0">
              <a:buNone/>
            </a:pPr>
            <a:r>
              <a:rPr lang="en-US" dirty="0" smtClean="0"/>
              <a:t>		Ex.: Beast (</a:t>
            </a:r>
            <a:r>
              <a:rPr lang="en-US" dirty="0" err="1" smtClean="0"/>
              <a:t>BaTB</a:t>
            </a:r>
            <a:r>
              <a:rPr lang="en-US" dirty="0" smtClean="0"/>
              <a:t>) learns not to judge others. </a:t>
            </a:r>
            <a:endParaRPr lang="en-US" dirty="0"/>
          </a:p>
          <a:p>
            <a:pPr marL="320040" lvl="1" indent="0">
              <a:buNone/>
            </a:pPr>
            <a:r>
              <a:rPr lang="en-US" dirty="0"/>
              <a:t>Static:	a character who does not experience a </a:t>
            </a:r>
            <a:r>
              <a:rPr lang="en-US" dirty="0" smtClean="0"/>
              <a:t>major internal</a:t>
            </a:r>
            <a:r>
              <a:rPr lang="en-US" dirty="0"/>
              <a:t>		</a:t>
            </a:r>
            <a:r>
              <a:rPr lang="en-US" dirty="0" smtClean="0"/>
              <a:t>change </a:t>
            </a:r>
            <a:r>
              <a:rPr lang="en-US" dirty="0"/>
              <a:t>during the course of the </a:t>
            </a:r>
            <a:r>
              <a:rPr lang="en-US" dirty="0" smtClean="0"/>
              <a:t>story.</a:t>
            </a:r>
          </a:p>
          <a:p>
            <a:pPr marL="320040" lvl="1" indent="0">
              <a:buNone/>
            </a:pPr>
            <a:r>
              <a:rPr lang="en-US" dirty="0" smtClean="0"/>
              <a:t>		Ex.: Gaston is arrogant throughout. </a:t>
            </a:r>
            <a:endParaRPr lang="en-US" dirty="0"/>
          </a:p>
          <a:p>
            <a:pPr marL="320040" lvl="1" indent="0">
              <a:buNone/>
            </a:pPr>
            <a:r>
              <a:rPr lang="en-US" dirty="0" smtClean="0"/>
              <a:t>Static </a:t>
            </a:r>
            <a:r>
              <a:rPr lang="en-US" dirty="0" smtClean="0">
                <a:sym typeface="Wingdings" panose="05000000000000000000" pitchFamily="2" charset="2"/>
              </a:rPr>
              <a:t>----------------------------------------------------------------------------------Dynamic</a:t>
            </a:r>
            <a:endParaRPr lang="en-US" dirty="0"/>
          </a:p>
          <a:p>
            <a:pPr marL="320040" lvl="1" indent="0">
              <a:buNone/>
            </a:pPr>
            <a:endParaRPr lang="en-US" dirty="0" smtClean="0"/>
          </a:p>
          <a:p>
            <a:r>
              <a:rPr lang="en-US" dirty="0" smtClean="0"/>
              <a:t>Levels of Reader involvement</a:t>
            </a:r>
          </a:p>
          <a:p>
            <a:pPr marL="365760" lvl="1" indent="0">
              <a:buNone/>
            </a:pPr>
            <a:r>
              <a:rPr lang="en-US" dirty="0"/>
              <a:t>Sympathetic/unsympathetic: </a:t>
            </a:r>
            <a:endParaRPr lang="en-US" dirty="0" smtClean="0"/>
          </a:p>
          <a:p>
            <a:pPr marL="365760" lvl="1" indent="0">
              <a:buNone/>
            </a:pPr>
            <a:r>
              <a:rPr lang="en-US" dirty="0"/>
              <a:t>	</a:t>
            </a:r>
            <a:r>
              <a:rPr lang="en-US" dirty="0" smtClean="0"/>
              <a:t>	If </a:t>
            </a:r>
            <a:r>
              <a:rPr lang="en-US" dirty="0"/>
              <a:t>a character is likeable, he or she may </a:t>
            </a:r>
            <a:r>
              <a:rPr lang="en-US" dirty="0" smtClean="0"/>
              <a:t>be 			referred </a:t>
            </a:r>
            <a:r>
              <a:rPr lang="en-US" dirty="0"/>
              <a:t>to as a sympathetic character.  A dislikeable </a:t>
            </a:r>
            <a:r>
              <a:rPr lang="en-US" dirty="0" smtClean="0"/>
              <a:t>		character </a:t>
            </a:r>
            <a:r>
              <a:rPr lang="en-US" dirty="0"/>
              <a:t>is </a:t>
            </a:r>
            <a:r>
              <a:rPr lang="en-US" dirty="0" smtClean="0"/>
              <a:t>unsympathetic. Ex. Belle in </a:t>
            </a:r>
            <a:r>
              <a:rPr lang="en-US" dirty="0" err="1" smtClean="0"/>
              <a:t>BatB</a:t>
            </a:r>
            <a:r>
              <a:rPr lang="en-US" dirty="0" smtClean="0"/>
              <a:t>. </a:t>
            </a:r>
            <a:endParaRPr lang="en-US" dirty="0"/>
          </a:p>
        </p:txBody>
      </p:sp>
      <p:sp>
        <p:nvSpPr>
          <p:cNvPr id="3" name="Title 2"/>
          <p:cNvSpPr>
            <a:spLocks noGrp="1"/>
          </p:cNvSpPr>
          <p:nvPr>
            <p:ph type="title"/>
          </p:nvPr>
        </p:nvSpPr>
        <p:spPr/>
        <p:txBody>
          <a:bodyPr/>
          <a:lstStyle/>
          <a:p>
            <a:r>
              <a:rPr lang="en-US" dirty="0" smtClean="0"/>
              <a:t>characterization </a:t>
            </a:r>
            <a:r>
              <a:rPr lang="en-US" dirty="0"/>
              <a:t>(Continued)</a:t>
            </a:r>
          </a:p>
        </p:txBody>
      </p:sp>
    </p:spTree>
    <p:extLst>
      <p:ext uri="{BB962C8B-B14F-4D97-AF65-F5344CB8AC3E}">
        <p14:creationId xmlns:p14="http://schemas.microsoft.com/office/powerpoint/2010/main" val="2271156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29"/>
          </a:xfrm>
        </p:spPr>
        <p:txBody>
          <a:bodyPr>
            <a:normAutofit/>
          </a:bodyPr>
          <a:lstStyle/>
          <a:p>
            <a:r>
              <a:rPr lang="en-US" dirty="0"/>
              <a:t>Protagonist: </a:t>
            </a:r>
            <a:r>
              <a:rPr lang="en-US" dirty="0" smtClean="0"/>
              <a:t>	The </a:t>
            </a:r>
            <a:r>
              <a:rPr lang="en-US" dirty="0"/>
              <a:t>central/main character in the plot’s </a:t>
            </a:r>
            <a:r>
              <a:rPr lang="en-US" dirty="0" smtClean="0"/>
              <a:t>			conflict</a:t>
            </a:r>
            <a:r>
              <a:rPr lang="en-US" dirty="0"/>
              <a:t>. The “hero” or the person </a:t>
            </a:r>
            <a:r>
              <a:rPr lang="en-US" dirty="0" smtClean="0"/>
              <a:t>				undergoing change</a:t>
            </a:r>
            <a:endParaRPr lang="en-US" dirty="0"/>
          </a:p>
          <a:p>
            <a:pPr marL="45720" indent="0">
              <a:buNone/>
            </a:pPr>
            <a:r>
              <a:rPr lang="en-US" dirty="0" smtClean="0"/>
              <a:t>			Ex. Harry Potter</a:t>
            </a:r>
          </a:p>
          <a:p>
            <a:r>
              <a:rPr lang="en-US" dirty="0"/>
              <a:t>Antagonist:		The force in conflict with the protagonist.  </a:t>
            </a:r>
            <a:r>
              <a:rPr lang="en-US" dirty="0" smtClean="0"/>
              <a:t>			It </a:t>
            </a:r>
            <a:r>
              <a:rPr lang="en-US" dirty="0"/>
              <a:t>may be society, nature, or fate, as well </a:t>
            </a:r>
            <a:r>
              <a:rPr lang="en-US" dirty="0" smtClean="0"/>
              <a:t>			as </a:t>
            </a:r>
            <a:r>
              <a:rPr lang="en-US" dirty="0"/>
              <a:t>another character.  It can even be the </a:t>
            </a:r>
            <a:r>
              <a:rPr lang="en-US" dirty="0" smtClean="0"/>
              <a:t>			protagonist </a:t>
            </a:r>
            <a:r>
              <a:rPr lang="en-US" dirty="0"/>
              <a:t>him/herself</a:t>
            </a:r>
            <a:r>
              <a:rPr lang="en-US" dirty="0" smtClean="0"/>
              <a:t>!</a:t>
            </a:r>
          </a:p>
          <a:p>
            <a:pPr marL="45720" indent="0">
              <a:buNone/>
            </a:pPr>
            <a:r>
              <a:rPr lang="en-US" dirty="0" smtClean="0"/>
              <a:t>			Ex. Voldemort</a:t>
            </a:r>
          </a:p>
          <a:p>
            <a:r>
              <a:rPr lang="en-US" dirty="0" smtClean="0"/>
              <a:t>Foil:			A character whose traits are directly 			opposite of the main character. Thus, they 			highlight the main character’s personality 			even more. </a:t>
            </a:r>
          </a:p>
          <a:p>
            <a:pPr marL="45720" indent="0">
              <a:buNone/>
            </a:pPr>
            <a:r>
              <a:rPr lang="en-US" dirty="0"/>
              <a:t>	</a:t>
            </a:r>
            <a:r>
              <a:rPr lang="en-US" dirty="0" smtClean="0"/>
              <a:t>		E.g. Draco Malfoy</a:t>
            </a:r>
            <a:endParaRPr lang="en-US" dirty="0"/>
          </a:p>
          <a:p>
            <a:endParaRPr lang="en-US" dirty="0"/>
          </a:p>
        </p:txBody>
      </p:sp>
      <p:sp>
        <p:nvSpPr>
          <p:cNvPr id="3" name="Title 2"/>
          <p:cNvSpPr>
            <a:spLocks noGrp="1"/>
          </p:cNvSpPr>
          <p:nvPr>
            <p:ph type="title"/>
          </p:nvPr>
        </p:nvSpPr>
        <p:spPr/>
        <p:txBody>
          <a:bodyPr/>
          <a:lstStyle/>
          <a:p>
            <a:r>
              <a:rPr lang="en-US" dirty="0" smtClean="0"/>
              <a:t>characterization </a:t>
            </a:r>
            <a:r>
              <a:rPr lang="en-US" dirty="0"/>
              <a:t>(Continued)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35206"/>
            <a:ext cx="4819650" cy="6722794"/>
          </a:xfrm>
          <a:prstGeom prst="rect">
            <a:avLst/>
          </a:prstGeom>
        </p:spPr>
      </p:pic>
    </p:spTree>
    <p:extLst>
      <p:ext uri="{BB962C8B-B14F-4D97-AF65-F5344CB8AC3E}">
        <p14:creationId xmlns:p14="http://schemas.microsoft.com/office/powerpoint/2010/main" val="188223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6"/>
                                        </p:tgtEl>
                                        <p:attrNameLst>
                                          <p:attrName>ppt_x</p:attrName>
                                        </p:attrNameLst>
                                      </p:cBhvr>
                                      <p:tavLst>
                                        <p:tav tm="0">
                                          <p:val>
                                            <p:strVal val="ppt_x"/>
                                          </p:val>
                                        </p:tav>
                                        <p:tav tm="100000">
                                          <p:val>
                                            <p:strVal val="ppt_x"/>
                                          </p:val>
                                        </p:tav>
                                      </p:tavLst>
                                    </p:anim>
                                    <p:anim calcmode="lin" valueType="num">
                                      <p:cBhvr additive="base">
                                        <p:cTn id="35" dur="500"/>
                                        <p:tgtEl>
                                          <p:spTgt spid="6"/>
                                        </p:tgtEl>
                                        <p:attrNameLst>
                                          <p:attrName>ppt_y</p:attrName>
                                        </p:attrNameLst>
                                      </p:cBhvr>
                                      <p:tavLst>
                                        <p:tav tm="0">
                                          <p:val>
                                            <p:strVal val="ppt_y"/>
                                          </p:val>
                                        </p:tav>
                                        <p:tav tm="100000">
                                          <p:val>
                                            <p:strVal val="1+ppt_h/2"/>
                                          </p:val>
                                        </p:tav>
                                      </p:tavLst>
                                    </p:anim>
                                    <p:set>
                                      <p:cBhvr>
                                        <p:cTn id="3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763001" cy="5138930"/>
          </a:xfrm>
        </p:spPr>
        <p:txBody>
          <a:bodyPr>
            <a:normAutofit/>
          </a:bodyPr>
          <a:lstStyle/>
          <a:p>
            <a:r>
              <a:rPr lang="en-US" dirty="0"/>
              <a:t>The struggle between the protagonist and an opposing </a:t>
            </a:r>
            <a:r>
              <a:rPr lang="en-US" dirty="0" smtClean="0"/>
              <a:t>force. </a:t>
            </a:r>
            <a:r>
              <a:rPr lang="en-US" u="sng" dirty="0" smtClean="0"/>
              <a:t>Drives the plot/events and reveals theme. </a:t>
            </a:r>
          </a:p>
          <a:p>
            <a:endParaRPr lang="en-US" dirty="0"/>
          </a:p>
          <a:p>
            <a:r>
              <a:rPr lang="en-US" dirty="0" smtClean="0"/>
              <a:t>Two major types:</a:t>
            </a:r>
          </a:p>
          <a:p>
            <a:pPr lvl="1"/>
            <a:r>
              <a:rPr lang="en-US" dirty="0"/>
              <a:t>Internal: </a:t>
            </a:r>
            <a:endParaRPr lang="en-US" dirty="0" smtClean="0"/>
          </a:p>
          <a:p>
            <a:pPr lvl="2"/>
            <a:r>
              <a:rPr lang="en-US" dirty="0" smtClean="0"/>
              <a:t>Person vs. Self: Occurs </a:t>
            </a:r>
            <a:r>
              <a:rPr lang="en-US" dirty="0"/>
              <a:t>when the protagonist struggles </a:t>
            </a:r>
            <a:r>
              <a:rPr lang="en-US" dirty="0" smtClean="0"/>
              <a:t>with his/her conscience.  </a:t>
            </a:r>
            <a:r>
              <a:rPr lang="en-US" dirty="0"/>
              <a:t>The protagonist is pulled by two courses of action or by differing </a:t>
            </a:r>
            <a:r>
              <a:rPr lang="en-US" dirty="0" smtClean="0"/>
              <a:t>emotions. 	</a:t>
            </a:r>
          </a:p>
          <a:p>
            <a:pPr lvl="1"/>
            <a:r>
              <a:rPr lang="en-US" dirty="0" smtClean="0"/>
              <a:t>External: </a:t>
            </a:r>
          </a:p>
          <a:p>
            <a:pPr lvl="2"/>
            <a:r>
              <a:rPr lang="en-US" dirty="0" smtClean="0"/>
              <a:t>Person vs. Person</a:t>
            </a:r>
          </a:p>
          <a:p>
            <a:pPr lvl="2"/>
            <a:r>
              <a:rPr lang="en-US" dirty="0" smtClean="0"/>
              <a:t>Person vs. Society</a:t>
            </a:r>
          </a:p>
          <a:p>
            <a:pPr lvl="2"/>
            <a:r>
              <a:rPr lang="en-US" dirty="0" smtClean="0"/>
              <a:t>Person vs. Nature</a:t>
            </a:r>
          </a:p>
          <a:p>
            <a:pPr lvl="2"/>
            <a:r>
              <a:rPr lang="en-US" dirty="0" smtClean="0"/>
              <a:t>Person vs. Technology </a:t>
            </a:r>
          </a:p>
          <a:p>
            <a:pPr lvl="2"/>
            <a:r>
              <a:rPr lang="en-US" dirty="0" smtClean="0"/>
              <a:t>Person vs. Supernatural</a:t>
            </a:r>
          </a:p>
          <a:p>
            <a:pPr lvl="2"/>
            <a:r>
              <a:rPr lang="en-US" dirty="0" smtClean="0"/>
              <a:t>ETC. </a:t>
            </a:r>
            <a:endParaRPr lang="en-US" dirty="0"/>
          </a:p>
        </p:txBody>
      </p:sp>
      <p:sp>
        <p:nvSpPr>
          <p:cNvPr id="3" name="Title 2"/>
          <p:cNvSpPr>
            <a:spLocks noGrp="1"/>
          </p:cNvSpPr>
          <p:nvPr>
            <p:ph type="title"/>
          </p:nvPr>
        </p:nvSpPr>
        <p:spPr/>
        <p:txBody>
          <a:bodyPr/>
          <a:lstStyle/>
          <a:p>
            <a:r>
              <a:rPr lang="en-US" dirty="0" smtClean="0"/>
              <a:t>Conflict</a:t>
            </a:r>
            <a:endParaRPr lang="en-US" dirty="0"/>
          </a:p>
        </p:txBody>
      </p:sp>
    </p:spTree>
    <p:extLst>
      <p:ext uri="{BB962C8B-B14F-4D97-AF65-F5344CB8AC3E}">
        <p14:creationId xmlns:p14="http://schemas.microsoft.com/office/powerpoint/2010/main" val="1762935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t>
            </a:r>
            <a:r>
              <a:rPr lang="en-US" dirty="0" smtClean="0"/>
              <a:t>he </a:t>
            </a:r>
            <a:r>
              <a:rPr lang="en-US" dirty="0"/>
              <a:t>time period and </a:t>
            </a:r>
            <a:r>
              <a:rPr lang="en-US" dirty="0" smtClean="0"/>
              <a:t>location/</a:t>
            </a:r>
            <a:r>
              <a:rPr lang="en-US" u="sng" dirty="0" smtClean="0"/>
              <a:t>climate</a:t>
            </a:r>
            <a:r>
              <a:rPr lang="en-US" dirty="0" smtClean="0"/>
              <a:t> in </a:t>
            </a:r>
            <a:r>
              <a:rPr lang="en-US" dirty="0"/>
              <a:t>which the story takes place</a:t>
            </a:r>
            <a:r>
              <a:rPr lang="en-US" dirty="0" smtClean="0"/>
              <a:t>.</a:t>
            </a:r>
          </a:p>
          <a:p>
            <a:endParaRPr lang="en-US" dirty="0"/>
          </a:p>
          <a:p>
            <a:r>
              <a:rPr lang="en-US" dirty="0" smtClean="0"/>
              <a:t>Integral: The setting is important to the story. It affects theme and tone. It is mentioned throughout. </a:t>
            </a:r>
          </a:p>
          <a:p>
            <a:pPr lvl="1"/>
            <a:r>
              <a:rPr lang="en-US" dirty="0" smtClean="0"/>
              <a:t>E.g. Gotham City in </a:t>
            </a:r>
            <a:r>
              <a:rPr lang="en-US" i="1" dirty="0" smtClean="0"/>
              <a:t>The Dark Knight Rises</a:t>
            </a:r>
            <a:endParaRPr lang="en-US" i="1" dirty="0"/>
          </a:p>
          <a:p>
            <a:endParaRPr lang="en-US" dirty="0" smtClean="0"/>
          </a:p>
          <a:p>
            <a:r>
              <a:rPr lang="en-US" dirty="0" smtClean="0"/>
              <a:t>Backdrop: The setting isn’t important to the story. It is only mentioned briefly</a:t>
            </a:r>
            <a:r>
              <a:rPr lang="en-US" dirty="0"/>
              <a:t>. it is like the flat painted scenery of a </a:t>
            </a:r>
            <a:r>
              <a:rPr lang="en-US" dirty="0" smtClean="0"/>
              <a:t>theatre</a:t>
            </a:r>
          </a:p>
          <a:p>
            <a:pPr lvl="1"/>
            <a:r>
              <a:rPr lang="en-US" dirty="0" smtClean="0"/>
              <a:t>E.g. Connecticut in </a:t>
            </a:r>
            <a:r>
              <a:rPr lang="en-US" i="1" dirty="0" smtClean="0"/>
              <a:t>The Babysitter’s Club </a:t>
            </a:r>
            <a:endParaRPr lang="en-US" i="1" dirty="0"/>
          </a:p>
        </p:txBody>
      </p:sp>
      <p:sp>
        <p:nvSpPr>
          <p:cNvPr id="3" name="Title 2"/>
          <p:cNvSpPr>
            <a:spLocks noGrp="1"/>
          </p:cNvSpPr>
          <p:nvPr>
            <p:ph type="title"/>
          </p:nvPr>
        </p:nvSpPr>
        <p:spPr/>
        <p:txBody>
          <a:bodyPr/>
          <a:lstStyle/>
          <a:p>
            <a:r>
              <a:rPr lang="en-US" dirty="0" smtClean="0"/>
              <a:t>Setting</a:t>
            </a:r>
            <a:endParaRPr lang="en-US" dirty="0"/>
          </a:p>
        </p:txBody>
      </p:sp>
    </p:spTree>
    <p:extLst>
      <p:ext uri="{BB962C8B-B14F-4D97-AF65-F5344CB8AC3E}">
        <p14:creationId xmlns:p14="http://schemas.microsoft.com/office/powerpoint/2010/main" val="13486007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196</TotalTime>
  <Words>664</Words>
  <Application>Microsoft Office PowerPoint</Application>
  <PresentationFormat>On-screen Show (4:3)</PresentationFormat>
  <Paragraphs>136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Literary Elements</vt:lpstr>
      <vt:lpstr>Literary Elements: CCSSPPTT</vt:lpstr>
      <vt:lpstr>Literary Elements</vt:lpstr>
      <vt:lpstr>Characterization</vt:lpstr>
      <vt:lpstr>Characterization (Continued)</vt:lpstr>
      <vt:lpstr>characterization (Continued)</vt:lpstr>
      <vt:lpstr>characterization (Continued)</vt:lpstr>
      <vt:lpstr>Conflict</vt:lpstr>
      <vt:lpstr>Setting</vt:lpstr>
      <vt:lpstr>Symbolism</vt:lpstr>
      <vt:lpstr>PLOT</vt:lpstr>
      <vt:lpstr>Plot (continued)</vt:lpstr>
      <vt:lpstr>plot (Continued)</vt:lpstr>
      <vt:lpstr>Point of view</vt:lpstr>
      <vt:lpstr>point of view (continued)</vt:lpstr>
      <vt:lpstr>Theme</vt:lpstr>
      <vt:lpstr>Tone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Elements</dc:title>
  <dc:creator>Crystal</dc:creator>
  <cp:lastModifiedBy>Crystal</cp:lastModifiedBy>
  <cp:revision>21</cp:revision>
  <dcterms:created xsi:type="dcterms:W3CDTF">2014-08-24T15:51:06Z</dcterms:created>
  <dcterms:modified xsi:type="dcterms:W3CDTF">2014-09-01T21:46:42Z</dcterms:modified>
</cp:coreProperties>
</file>