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9" r:id="rId4"/>
    <p:sldId id="266" r:id="rId5"/>
    <p:sldId id="267" r:id="rId6"/>
    <p:sldId id="257" r:id="rId7"/>
    <p:sldId id="258" r:id="rId8"/>
    <p:sldId id="260" r:id="rId9"/>
    <p:sldId id="263" r:id="rId10"/>
    <p:sldId id="264" r:id="rId11"/>
    <p:sldId id="265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AE0AE72-6FB0-4B4D-986D-CC4CCBB15CCE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937D29F-E563-4576-BDFB-603EBCD11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447800"/>
            <a:ext cx="8407893" cy="498652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List all the ABSTRACT nouns that “SLOWM” discussed:</a:t>
            </a:r>
          </a:p>
          <a:p>
            <a:pPr marL="365760" lvl="1" indent="0">
              <a:buNone/>
            </a:pPr>
            <a:r>
              <a:rPr lang="en-US" dirty="0" smtClean="0"/>
              <a:t>Hint: What THEMES/TOPICS/ISSUES did the story hint at?</a:t>
            </a:r>
          </a:p>
          <a:p>
            <a:r>
              <a:rPr lang="en-US" dirty="0" smtClean="0"/>
              <a:t>E.g., masculinity </a:t>
            </a:r>
          </a:p>
          <a:p>
            <a:r>
              <a:rPr lang="en-US" dirty="0" smtClean="0"/>
              <a:t>Dreams, ambition, escapism, reality, fantasy, imagination, marriage, masculinity, dissatisfaction, disrespect, the common man, drudgery, boredom, adventure, insecurities, identity issues, memory, heroism, self-esteem, reactivity.</a:t>
            </a:r>
          </a:p>
          <a:p>
            <a:r>
              <a:rPr lang="en-US" dirty="0" smtClean="0"/>
              <a:t>What do you think it was saying about reactivity? Write a few sentences on this topic. </a:t>
            </a:r>
            <a:endParaRPr lang="en-US" dirty="0" smtClean="0"/>
          </a:p>
          <a:p>
            <a:r>
              <a:rPr lang="en-US" dirty="0" smtClean="0"/>
              <a:t>Independence: it’s better to be yourself and be independent because if not, </a:t>
            </a:r>
            <a:r>
              <a:rPr lang="en-US" smtClean="0"/>
              <a:t>other people are going to tell you who to be. 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3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r>
              <a:rPr lang="en-US" dirty="0" smtClean="0"/>
              <a:t>5. </a:t>
            </a:r>
            <a:r>
              <a:rPr lang="en-US" dirty="0"/>
              <a:t>The president’s speech gave Congress food for thought. </a:t>
            </a:r>
            <a:endParaRPr lang="en-US" dirty="0" smtClean="0"/>
          </a:p>
          <a:p>
            <a:pPr lvl="1"/>
            <a:r>
              <a:rPr lang="en-US" dirty="0" smtClean="0"/>
              <a:t>President’s=POS, </a:t>
            </a:r>
            <a:r>
              <a:rPr lang="en-US" dirty="0"/>
              <a:t>s</a:t>
            </a:r>
            <a:r>
              <a:rPr lang="en-US" dirty="0" smtClean="0"/>
              <a:t>peech=S, Congress=IO, </a:t>
            </a:r>
            <a:r>
              <a:rPr lang="en-US" dirty="0" smtClean="0"/>
              <a:t>Food for thought = DO </a:t>
            </a:r>
          </a:p>
          <a:p>
            <a:r>
              <a:rPr lang="en-US" dirty="0" smtClean="0"/>
              <a:t>6</a:t>
            </a:r>
            <a:r>
              <a:rPr lang="en-US" dirty="0" smtClean="0"/>
              <a:t>. </a:t>
            </a:r>
            <a:r>
              <a:rPr lang="en-US" dirty="0"/>
              <a:t>The newly elected class president is </a:t>
            </a:r>
            <a:r>
              <a:rPr lang="en-US" dirty="0" smtClean="0"/>
              <a:t>Alice.</a:t>
            </a:r>
          </a:p>
          <a:p>
            <a:pPr lvl="1"/>
            <a:r>
              <a:rPr lang="en-US" dirty="0" smtClean="0"/>
              <a:t>President=S, Alice=PN</a:t>
            </a:r>
            <a:endParaRPr lang="en-US" dirty="0"/>
          </a:p>
          <a:p>
            <a:r>
              <a:rPr lang="en-US" dirty="0" smtClean="0"/>
              <a:t>7. </a:t>
            </a:r>
            <a:r>
              <a:rPr lang="en-US" dirty="0"/>
              <a:t>Finish drawing up the plans for your new swimming pool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(You)=S, plans=DO, </a:t>
            </a:r>
            <a:r>
              <a:rPr lang="en-US" dirty="0" smtClean="0"/>
              <a:t>pool=OP </a:t>
            </a:r>
            <a:r>
              <a:rPr lang="en-US" dirty="0" smtClean="0"/>
              <a:t>(for)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56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completing pages ___--____ in the </a:t>
            </a:r>
            <a:r>
              <a:rPr lang="en-US" dirty="0" err="1" smtClean="0"/>
              <a:t>WriteSource</a:t>
            </a:r>
            <a:r>
              <a:rPr lang="en-US" dirty="0" smtClean="0"/>
              <a:t> Grammar Workbooks in class.</a:t>
            </a:r>
          </a:p>
          <a:p>
            <a:r>
              <a:rPr lang="en-US" dirty="0" smtClean="0"/>
              <a:t>These WILL be graded based on number correct (substitute)</a:t>
            </a:r>
          </a:p>
          <a:p>
            <a:r>
              <a:rPr lang="en-US" dirty="0" smtClean="0"/>
              <a:t>Put an asterisk near any that you feel are difficult so we can go over them in class; I will only review a few of them. </a:t>
            </a:r>
          </a:p>
          <a:p>
            <a:r>
              <a:rPr lang="en-US" dirty="0" smtClean="0"/>
              <a:t>Pre-AP: Please bring your </a:t>
            </a:r>
            <a:r>
              <a:rPr lang="en-US" i="1" dirty="0" smtClean="0"/>
              <a:t>HOMS</a:t>
            </a:r>
            <a:r>
              <a:rPr lang="en-US" dirty="0" smtClean="0"/>
              <a:t> novels as well</a:t>
            </a:r>
          </a:p>
          <a:p>
            <a:r>
              <a:rPr lang="en-US" dirty="0" smtClean="0"/>
              <a:t>Regular: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Tomorrow’s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38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90470"/>
            <a:ext cx="8991601" cy="590093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 (Independent clauses)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650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nouns (Nom, DO, IO, POS, 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63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Most common errors:</a:t>
            </a:r>
          </a:p>
          <a:p>
            <a:r>
              <a:rPr lang="en-US" dirty="0" smtClean="0"/>
              <a:t>Points were deducted if you capitalized a </a:t>
            </a:r>
            <a:r>
              <a:rPr lang="en-US" dirty="0" smtClean="0"/>
              <a:t>common </a:t>
            </a:r>
            <a:r>
              <a:rPr lang="en-US" dirty="0" smtClean="0"/>
              <a:t>noun</a:t>
            </a:r>
            <a:r>
              <a:rPr lang="en-US" dirty="0" smtClean="0"/>
              <a:t>. Be INTENTIONAL about your academic writing (that’s the difference between normal and academic writing). </a:t>
            </a:r>
          </a:p>
          <a:p>
            <a:r>
              <a:rPr lang="en-US" dirty="0" smtClean="0"/>
              <a:t>Pre-AP English: </a:t>
            </a:r>
          </a:p>
          <a:p>
            <a:pPr lvl="1"/>
            <a:r>
              <a:rPr lang="en-US" dirty="0" smtClean="0"/>
              <a:t>“English” is a proper noun. Languages, ethnicities, and races are always capitalized (for fear of offending someone). </a:t>
            </a:r>
          </a:p>
          <a:p>
            <a:pPr lvl="1"/>
            <a:r>
              <a:rPr lang="en-US" dirty="0" smtClean="0"/>
              <a:t>“God” is capitalized, “gods” is not (common form, not a name). </a:t>
            </a:r>
          </a:p>
          <a:p>
            <a:pPr lvl="1"/>
            <a:r>
              <a:rPr lang="en-US" dirty="0" smtClean="0"/>
              <a:t>Nice double explanation of “bubble” as both concrete AND abstract; if you said bubble was just concrete, that’s ok too as long as you were thorough and used both words.  </a:t>
            </a:r>
          </a:p>
          <a:p>
            <a:r>
              <a:rPr lang="en-US" dirty="0" smtClean="0"/>
              <a:t>Standard English: </a:t>
            </a:r>
          </a:p>
          <a:p>
            <a:pPr lvl="1"/>
            <a:r>
              <a:rPr lang="en-US" dirty="0" smtClean="0"/>
              <a:t>Wednesday is concrete (it begins and ends)</a:t>
            </a:r>
          </a:p>
          <a:p>
            <a:pPr lvl="1"/>
            <a:r>
              <a:rPr lang="en-US" dirty="0" smtClean="0"/>
              <a:t>Nice that almost everyone tried the bonus question! Almost everyone got it right!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Last week’s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68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the basic building blocks to more elaborate and intricate sentences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nouns: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2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Nouns can be used in many ways (cases):</a:t>
            </a:r>
          </a:p>
          <a:p>
            <a:r>
              <a:rPr lang="en-US" dirty="0" smtClean="0"/>
              <a:t>Case 1. As </a:t>
            </a:r>
            <a:r>
              <a:rPr lang="en-US" u="sng" dirty="0" smtClean="0"/>
              <a:t>nominatives (NOM)</a:t>
            </a:r>
            <a:r>
              <a:rPr lang="en-US" dirty="0" smtClean="0"/>
              <a:t> (subjects; main “doer” of the sentence)</a:t>
            </a:r>
          </a:p>
          <a:p>
            <a:pPr lvl="1"/>
            <a:r>
              <a:rPr lang="en-US" dirty="0" smtClean="0"/>
              <a:t>E.G.: Sheila gave. </a:t>
            </a:r>
          </a:p>
          <a:p>
            <a:r>
              <a:rPr lang="en-US" dirty="0" smtClean="0"/>
              <a:t>Case 2. As </a:t>
            </a:r>
            <a:r>
              <a:rPr lang="en-US" u="sng" dirty="0" smtClean="0"/>
              <a:t>direct objects (D.O.) </a:t>
            </a:r>
            <a:r>
              <a:rPr lang="en-US" dirty="0" smtClean="0"/>
              <a:t>(completes a verb)</a:t>
            </a:r>
          </a:p>
          <a:p>
            <a:pPr lvl="1"/>
            <a:r>
              <a:rPr lang="en-US" dirty="0" smtClean="0"/>
              <a:t>E.G.: Sheila gave a pencil. </a:t>
            </a:r>
          </a:p>
          <a:p>
            <a:r>
              <a:rPr lang="en-US" dirty="0" smtClean="0"/>
              <a:t>Case 3. As </a:t>
            </a:r>
            <a:r>
              <a:rPr lang="en-US" u="sng" dirty="0" smtClean="0"/>
              <a:t>indirect objects (I.O) </a:t>
            </a:r>
            <a:r>
              <a:rPr lang="en-US" dirty="0" smtClean="0"/>
              <a:t>(receives the D.O.)</a:t>
            </a:r>
          </a:p>
          <a:p>
            <a:pPr lvl="1"/>
            <a:r>
              <a:rPr lang="en-US" dirty="0" smtClean="0"/>
              <a:t>Sheila gave a pencil to Monica.</a:t>
            </a:r>
          </a:p>
          <a:p>
            <a:pPr lvl="1"/>
            <a:r>
              <a:rPr lang="en-US" dirty="0" smtClean="0"/>
              <a:t>OR, Sheila gave Monica a pencil.  </a:t>
            </a:r>
          </a:p>
          <a:p>
            <a:r>
              <a:rPr lang="en-US" dirty="0" smtClean="0"/>
              <a:t>Case 4. As </a:t>
            </a:r>
            <a:r>
              <a:rPr lang="en-US" u="sng" dirty="0" smtClean="0"/>
              <a:t>object of the preposition (O.P.) </a:t>
            </a:r>
            <a:r>
              <a:rPr lang="en-US" dirty="0" smtClean="0"/>
              <a:t>(come after position words) </a:t>
            </a:r>
          </a:p>
          <a:p>
            <a:pPr lvl="1"/>
            <a:r>
              <a:rPr lang="en-US" dirty="0" smtClean="0"/>
              <a:t>Sheila gave a pencil to Monica </a:t>
            </a:r>
            <a:r>
              <a:rPr lang="en-US" i="1" dirty="0" smtClean="0"/>
              <a:t>before the test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Case 5. </a:t>
            </a:r>
            <a:r>
              <a:rPr lang="en-US" u="sng" dirty="0" smtClean="0"/>
              <a:t>Possessive noun</a:t>
            </a:r>
            <a:r>
              <a:rPr lang="en-US" dirty="0" smtClean="0"/>
              <a:t> (P0S</a:t>
            </a:r>
            <a:r>
              <a:rPr lang="en-US" dirty="0" smtClean="0"/>
              <a:t>) (Ownership)</a:t>
            </a:r>
            <a:endParaRPr lang="en-US" dirty="0" smtClean="0"/>
          </a:p>
          <a:p>
            <a:pPr lvl="1"/>
            <a:r>
              <a:rPr lang="en-US" dirty="0" smtClean="0"/>
              <a:t>Sheila gave a pencil to Monica before Mrs. Orozco’s test. </a:t>
            </a:r>
          </a:p>
          <a:p>
            <a:pPr marL="365760" lvl="1" indent="0">
              <a:buNone/>
            </a:pP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Cases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048000"/>
            <a:ext cx="685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200400" y="3733800"/>
            <a:ext cx="60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81400" y="4419600"/>
            <a:ext cx="990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4724400"/>
            <a:ext cx="76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5486400"/>
            <a:ext cx="609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7018" y="6172200"/>
            <a:ext cx="154478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02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81000" y="35052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28600">
              <a:spcBef>
                <a:spcPct val="20000"/>
              </a:spcBef>
              <a:buClr>
                <a:srgbClr val="FE8637"/>
              </a:buClr>
              <a:buFont typeface="Wingdings 2" pitchFamily="18" charset="2"/>
              <a:buChar char=""/>
            </a:pPr>
            <a:r>
              <a:rPr lang="en-US" sz="2000" spc="150" dirty="0">
                <a:solidFill>
                  <a:srgbClr val="575F6D"/>
                </a:solidFill>
              </a:rPr>
              <a:t>Predicate Nominative (PN): </a:t>
            </a:r>
          </a:p>
          <a:p>
            <a:pPr marL="640080" lvl="2">
              <a:spcBef>
                <a:spcPct val="20000"/>
              </a:spcBef>
              <a:buClr>
                <a:srgbClr val="B32C16"/>
              </a:buClr>
            </a:pPr>
            <a:r>
              <a:rPr lang="en-US" sz="1600" spc="100" dirty="0">
                <a:solidFill>
                  <a:srgbClr val="575F6D"/>
                </a:solidFill>
              </a:rPr>
              <a:t>Noun that RENAMES/DESCRIBES the doer, located in predicate (After verb)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i="1" spc="100" dirty="0">
                <a:solidFill>
                  <a:srgbClr val="575F6D"/>
                </a:solidFill>
              </a:rPr>
              <a:t>Usually</a:t>
            </a:r>
            <a:r>
              <a:rPr lang="en-US" sz="1600" spc="100" dirty="0">
                <a:solidFill>
                  <a:srgbClr val="575F6D"/>
                </a:solidFill>
              </a:rPr>
              <a:t> after a form of “be” (is, am, are, was, were, be, being, been</a:t>
            </a:r>
            <a:r>
              <a:rPr lang="en-US" sz="1600" spc="100" dirty="0" smtClean="0">
                <a:solidFill>
                  <a:srgbClr val="575F6D"/>
                </a:solidFill>
              </a:rPr>
              <a:t>)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endParaRPr lang="en-US" sz="1600" spc="100" dirty="0">
              <a:solidFill>
                <a:srgbClr val="575F6D"/>
              </a:solidFill>
            </a:endParaRP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E.g., The woman</a:t>
            </a:r>
            <a:r>
              <a:rPr lang="en-US" sz="1600" i="1" spc="300" dirty="0">
                <a:solidFill>
                  <a:srgbClr val="575F6D"/>
                </a:solidFill>
              </a:rPr>
              <a:t> </a:t>
            </a:r>
            <a:r>
              <a:rPr lang="en-US" sz="1600" spc="300" dirty="0">
                <a:solidFill>
                  <a:srgbClr val="575F6D"/>
                </a:solidFill>
              </a:rPr>
              <a:t>is</a:t>
            </a:r>
            <a:r>
              <a:rPr lang="en-US" sz="1600" i="1" spc="300" dirty="0">
                <a:solidFill>
                  <a:srgbClr val="575F6D"/>
                </a:solidFill>
              </a:rPr>
              <a:t> </a:t>
            </a:r>
            <a:r>
              <a:rPr lang="en-US" sz="1600" spc="300" dirty="0">
                <a:solidFill>
                  <a:srgbClr val="575F6D"/>
                </a:solidFill>
              </a:rPr>
              <a:t>a </a:t>
            </a:r>
            <a:r>
              <a:rPr lang="en-US" sz="1600" u="sng" spc="300" dirty="0" smtClean="0">
                <a:solidFill>
                  <a:srgbClr val="575F6D"/>
                </a:solidFill>
              </a:rPr>
              <a:t>teacher.</a:t>
            </a:r>
            <a:endParaRPr lang="en-US" sz="1600" u="sng" spc="300" dirty="0">
              <a:solidFill>
                <a:srgbClr val="575F6D"/>
              </a:solidFill>
            </a:endParaRP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The computer was a Dell.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I am president of the Spanish club.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They were athletes on the football team.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All the girls in the class were friends. 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300" dirty="0">
                <a:solidFill>
                  <a:srgbClr val="575F6D"/>
                </a:solidFill>
              </a:rPr>
              <a:t>He was being immature. </a:t>
            </a:r>
          </a:p>
          <a:p>
            <a:pPr marL="822960" lvl="2" indent="-182880">
              <a:spcBef>
                <a:spcPct val="20000"/>
              </a:spcBef>
              <a:buClr>
                <a:srgbClr val="B32C16"/>
              </a:buClr>
              <a:buFont typeface="Wingdings" pitchFamily="2" charset="2"/>
              <a:buChar char="§"/>
            </a:pPr>
            <a:r>
              <a:rPr lang="en-US" sz="1600" spc="100" dirty="0">
                <a:solidFill>
                  <a:srgbClr val="575F6D"/>
                </a:solidFill>
              </a:rPr>
              <a:t>Albert remained a good student throughout college. </a:t>
            </a:r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524000"/>
            <a:ext cx="8407893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Two types of NOMs:</a:t>
            </a:r>
          </a:p>
          <a:p>
            <a:r>
              <a:rPr lang="en-US" dirty="0" smtClean="0"/>
              <a:t>Subject (S):</a:t>
            </a:r>
          </a:p>
          <a:p>
            <a:pPr marL="640080" lvl="2" indent="0">
              <a:buNone/>
            </a:pPr>
            <a:r>
              <a:rPr lang="en-US" dirty="0" smtClean="0"/>
              <a:t>Doer of the sentence</a:t>
            </a:r>
          </a:p>
          <a:p>
            <a:pPr lvl="2"/>
            <a:r>
              <a:rPr lang="en-US" dirty="0" smtClean="0"/>
              <a:t>E.g. </a:t>
            </a:r>
            <a:r>
              <a:rPr lang="en-US" u="sng" dirty="0" smtClean="0"/>
              <a:t>Carlos</a:t>
            </a:r>
            <a:r>
              <a:rPr lang="en-US" dirty="0" smtClean="0"/>
              <a:t> sits on the couch. </a:t>
            </a:r>
          </a:p>
          <a:p>
            <a:pPr lvl="2"/>
            <a:r>
              <a:rPr lang="en-US" dirty="0" smtClean="0"/>
              <a:t>Into the very late hours of the night, Mrs. Orozco grades papers.</a:t>
            </a:r>
          </a:p>
          <a:p>
            <a:pPr lvl="2"/>
            <a:r>
              <a:rPr lang="en-US" dirty="0" smtClean="0"/>
              <a:t>In spite of not understanding the concept, the student tried to do his homework.</a:t>
            </a: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 on #1. Nominatives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53000" y="3124200"/>
            <a:ext cx="1219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2600" y="3429000"/>
            <a:ext cx="1143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8491" y="5257800"/>
            <a:ext cx="457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55626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53145" y="5867400"/>
            <a:ext cx="914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29200" y="6172200"/>
            <a:ext cx="94557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0" y="6477000"/>
            <a:ext cx="990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276600" y="4724400"/>
            <a:ext cx="270164" cy="304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71800" y="5029200"/>
            <a:ext cx="495299" cy="2563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5271655"/>
            <a:ext cx="457200" cy="2909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828800" y="5562600"/>
            <a:ext cx="685800" cy="304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274127" y="5867400"/>
            <a:ext cx="678873" cy="304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676400" y="6220691"/>
            <a:ext cx="1371600" cy="249382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726873" y="6781800"/>
            <a:ext cx="588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814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 uiExpand="1" build="p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8763000" cy="5138930"/>
          </a:xfrm>
        </p:spPr>
        <p:txBody>
          <a:bodyPr>
            <a:normAutofit/>
          </a:bodyPr>
          <a:lstStyle/>
          <a:p>
            <a:r>
              <a:rPr lang="en-US" dirty="0" smtClean="0"/>
              <a:t>Write all the nouns in each sentence (Don’t write the sentence; it takes too long). Label them according to their case. Use the abbreviations we discussed. 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EXAMPLE: Have the team’s uniforms arrived? </a:t>
            </a:r>
          </a:p>
          <a:p>
            <a:pPr lvl="1"/>
            <a:r>
              <a:rPr lang="en-US" smtClean="0"/>
              <a:t>ANSWER: </a:t>
            </a:r>
            <a:r>
              <a:rPr lang="en-US" dirty="0" smtClean="0"/>
              <a:t>team’s= POS, uniforms=S</a:t>
            </a:r>
            <a:endParaRPr lang="en-US" dirty="0"/>
          </a:p>
          <a:p>
            <a:r>
              <a:rPr lang="en-US" dirty="0" smtClean="0"/>
              <a:t>1. The </a:t>
            </a:r>
            <a:r>
              <a:rPr lang="en-US" dirty="0"/>
              <a:t>mechanic promised to deliver </a:t>
            </a:r>
            <a:r>
              <a:rPr lang="en-US" dirty="0" smtClean="0"/>
              <a:t>the car to Marion by </a:t>
            </a:r>
            <a:r>
              <a:rPr lang="en-US" dirty="0"/>
              <a:t>noon</a:t>
            </a:r>
            <a:r>
              <a:rPr lang="en-US" dirty="0" smtClean="0"/>
              <a:t>.</a:t>
            </a:r>
          </a:p>
          <a:p>
            <a:r>
              <a:rPr lang="en-US" dirty="0"/>
              <a:t>2</a:t>
            </a:r>
            <a:r>
              <a:rPr lang="en-US" dirty="0" smtClean="0"/>
              <a:t>. Today, Adele </a:t>
            </a:r>
            <a:r>
              <a:rPr lang="en-US" dirty="0"/>
              <a:t>put the books on the shelves for </a:t>
            </a:r>
            <a:r>
              <a:rPr lang="en-US" dirty="0" smtClean="0"/>
              <a:t>her mom.</a:t>
            </a:r>
            <a:endParaRPr lang="en-US" dirty="0"/>
          </a:p>
          <a:p>
            <a:r>
              <a:rPr lang="en-US" dirty="0" smtClean="0"/>
              <a:t>3. </a:t>
            </a:r>
            <a:r>
              <a:rPr lang="en-US" dirty="0"/>
              <a:t>We gave Allen and </a:t>
            </a:r>
            <a:r>
              <a:rPr lang="en-US" dirty="0" smtClean="0"/>
              <a:t>Dominique our tape; the couple will </a:t>
            </a:r>
            <a:r>
              <a:rPr lang="en-US" dirty="0"/>
              <a:t>preview </a:t>
            </a:r>
            <a:r>
              <a:rPr lang="en-US" dirty="0" smtClean="0"/>
              <a:t>our demo tonight</a:t>
            </a:r>
            <a:r>
              <a:rPr lang="en-US" dirty="0"/>
              <a:t>.</a:t>
            </a:r>
          </a:p>
          <a:p>
            <a:r>
              <a:rPr lang="en-US" dirty="0" smtClean="0"/>
              <a:t>4. </a:t>
            </a:r>
            <a:r>
              <a:rPr lang="en-US" dirty="0"/>
              <a:t>The trees are shedding their leaves.</a:t>
            </a:r>
          </a:p>
          <a:p>
            <a:r>
              <a:rPr lang="en-US" dirty="0" smtClean="0"/>
              <a:t>5. </a:t>
            </a:r>
            <a:r>
              <a:rPr lang="en-US" dirty="0"/>
              <a:t>The </a:t>
            </a:r>
            <a:r>
              <a:rPr lang="en-US" dirty="0" smtClean="0"/>
              <a:t>president’s speech </a:t>
            </a:r>
            <a:r>
              <a:rPr lang="en-US" dirty="0"/>
              <a:t>gave </a:t>
            </a:r>
            <a:r>
              <a:rPr lang="en-US" dirty="0" smtClean="0"/>
              <a:t>Congress food for thought. </a:t>
            </a:r>
          </a:p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The newly elected class </a:t>
            </a:r>
            <a:r>
              <a:rPr lang="en-US" dirty="0" smtClean="0"/>
              <a:t>president is Alice.</a:t>
            </a:r>
            <a:endParaRPr lang="en-US" dirty="0"/>
          </a:p>
          <a:p>
            <a:r>
              <a:rPr lang="en-US" dirty="0"/>
              <a:t>7</a:t>
            </a:r>
            <a:r>
              <a:rPr lang="en-US" dirty="0" smtClean="0"/>
              <a:t>. Finish drawing up the </a:t>
            </a:r>
            <a:r>
              <a:rPr lang="en-US" dirty="0"/>
              <a:t>plans for your </a:t>
            </a:r>
            <a:r>
              <a:rPr lang="en-US" dirty="0" smtClean="0"/>
              <a:t>new swimming pool.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39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8407892" cy="5138929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/>
              <a:t>The mechanic promised to deliver the car to Marion by noon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mechanic=S, car=DO, Marion=IO and OP, noon=OP</a:t>
            </a:r>
            <a:endParaRPr lang="en-US" dirty="0"/>
          </a:p>
          <a:p>
            <a:r>
              <a:rPr lang="en-US" dirty="0" smtClean="0"/>
              <a:t>2. </a:t>
            </a:r>
            <a:r>
              <a:rPr lang="en-US" dirty="0"/>
              <a:t>Today, Adele put the books on the shelves for her mom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Adele=s, books=DO, shelves=OP or IO, mom=IO and OP</a:t>
            </a:r>
            <a:endParaRPr lang="en-US" dirty="0"/>
          </a:p>
          <a:p>
            <a:r>
              <a:rPr lang="en-US" dirty="0" smtClean="0"/>
              <a:t>3. </a:t>
            </a:r>
            <a:r>
              <a:rPr lang="en-US" dirty="0"/>
              <a:t>We gave Allen and Dominique our tape; the couple will preview our demo tonight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We=S, Allen, Dominique=IO, tape=DO, couple=S, demo=DO</a:t>
            </a:r>
            <a:endParaRPr lang="en-US" dirty="0"/>
          </a:p>
          <a:p>
            <a:r>
              <a:rPr lang="en-US" dirty="0" smtClean="0"/>
              <a:t>4. </a:t>
            </a:r>
            <a:r>
              <a:rPr lang="en-US" dirty="0"/>
              <a:t>The trees are shedding their leaves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Trees=S, Leaves=DO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217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851</TotalTime>
  <Words>934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Warm Up</vt:lpstr>
      <vt:lpstr>More nouns (Nom, DO, IO, POS, OP)</vt:lpstr>
      <vt:lpstr>Review: Last week’s quiz</vt:lpstr>
      <vt:lpstr>More nouns: Why?</vt:lpstr>
      <vt:lpstr>Slide 5</vt:lpstr>
      <vt:lpstr>Noun Cases</vt:lpstr>
      <vt:lpstr>More info on #1. Nominatives</vt:lpstr>
      <vt:lpstr>Practice</vt:lpstr>
      <vt:lpstr>Answers </vt:lpstr>
      <vt:lpstr>Slide 10</vt:lpstr>
      <vt:lpstr>Tomorrow’s assignment</vt:lpstr>
      <vt:lpstr>Simple sentences (Independent clauses)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nouns (Nominative, direct object, and indirect object)</dc:title>
  <dc:creator>Crystal</dc:creator>
  <cp:lastModifiedBy>EPISD</cp:lastModifiedBy>
  <cp:revision>54</cp:revision>
  <dcterms:created xsi:type="dcterms:W3CDTF">2014-09-01T15:46:35Z</dcterms:created>
  <dcterms:modified xsi:type="dcterms:W3CDTF">2014-09-02T23:50:32Z</dcterms:modified>
</cp:coreProperties>
</file>