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A112A-095D-468A-BD95-C9AD17C33997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E49E-69B7-4B7C-8C2D-1AE141D510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A112A-095D-468A-BD95-C9AD17C33997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E49E-69B7-4B7C-8C2D-1AE141D510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A112A-095D-468A-BD95-C9AD17C33997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E49E-69B7-4B7C-8C2D-1AE141D510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A112A-095D-468A-BD95-C9AD17C33997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E49E-69B7-4B7C-8C2D-1AE141D510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A112A-095D-468A-BD95-C9AD17C33997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E49E-69B7-4B7C-8C2D-1AE141D510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A112A-095D-468A-BD95-C9AD17C33997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E49E-69B7-4B7C-8C2D-1AE141D510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A112A-095D-468A-BD95-C9AD17C33997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E49E-69B7-4B7C-8C2D-1AE141D510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A112A-095D-468A-BD95-C9AD17C33997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E49E-69B7-4B7C-8C2D-1AE141D510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A112A-095D-468A-BD95-C9AD17C33997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E49E-69B7-4B7C-8C2D-1AE141D510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A112A-095D-468A-BD95-C9AD17C33997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E49E-69B7-4B7C-8C2D-1AE141D510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A112A-095D-468A-BD95-C9AD17C33997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E49E-69B7-4B7C-8C2D-1AE141D510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5A112A-095D-468A-BD95-C9AD17C33997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56E49E-69B7-4B7C-8C2D-1AE141D5107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Romeo and Juliet, Act I, Scene v Notes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 I, Scene V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610600" cy="4525963"/>
          </a:xfrm>
        </p:spPr>
        <p:txBody>
          <a:bodyPr>
            <a:normAutofit lnSpcReduction="10000"/>
          </a:bodyPr>
          <a:lstStyle/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Romeo’s reaction to Juliet (l. 44-53)</a:t>
            </a:r>
          </a:p>
          <a:p>
            <a:pPr marL="971550" lvl="1" indent="-571500">
              <a:buFont typeface="+mj-lt"/>
              <a:buAutoNum type="alphaUcPeriod"/>
            </a:pPr>
            <a:r>
              <a:rPr lang="en-US" dirty="0" smtClean="0"/>
              <a:t>More hyperbole </a:t>
            </a:r>
          </a:p>
          <a:p>
            <a:pPr marL="1371600" lvl="2" indent="-571500">
              <a:buFont typeface="+mj-lt"/>
              <a:buAutoNum type="romanLcPeriod"/>
            </a:pPr>
            <a:r>
              <a:rPr lang="en-US" dirty="0" smtClean="0"/>
              <a:t>She’s like a jewel, too rich for earth, a dove among crows, etc.</a:t>
            </a:r>
          </a:p>
          <a:p>
            <a:pPr marL="971550" lvl="1" indent="-571500">
              <a:buFont typeface="+mj-lt"/>
              <a:buAutoNum type="alphaUcPeriod"/>
            </a:pPr>
            <a:r>
              <a:rPr lang="en-US" dirty="0" smtClean="0"/>
              <a:t>Renounces Rosaline (l. 52) </a:t>
            </a:r>
          </a:p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Tybalt’s indignation (l. 54-95)</a:t>
            </a:r>
          </a:p>
          <a:p>
            <a:pPr marL="971550" lvl="1" indent="-571500">
              <a:buFont typeface="+mj-lt"/>
              <a:buAutoNum type="alphaUcPeriod"/>
            </a:pPr>
            <a:r>
              <a:rPr lang="en-US" dirty="0" smtClean="0"/>
              <a:t>Predicts letting Romeo stay will be “</a:t>
            </a:r>
            <a:r>
              <a:rPr lang="en-US" dirty="0" err="1" smtClean="0"/>
              <a:t>bitt’rest</a:t>
            </a:r>
            <a:r>
              <a:rPr lang="en-US" dirty="0" smtClean="0"/>
              <a:t> gall” (l. 95; dramatic irony)</a:t>
            </a:r>
          </a:p>
          <a:p>
            <a:pPr marL="971550" lvl="1" indent="-571500">
              <a:buFont typeface="+mj-lt"/>
              <a:buAutoNum type="alphaUcPeriod"/>
            </a:pPr>
            <a:r>
              <a:rPr lang="en-US" dirty="0" smtClean="0"/>
              <a:t>Romeo is “portly…virtuous and well-</a:t>
            </a:r>
            <a:r>
              <a:rPr lang="en-US" dirty="0" err="1" smtClean="0"/>
              <a:t>govern’d</a:t>
            </a:r>
            <a:r>
              <a:rPr lang="en-US" dirty="0" smtClean="0"/>
              <a:t>”  (l. 67-9)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588973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 I, Scene V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610600" cy="5029200"/>
          </a:xfrm>
        </p:spPr>
        <p:txBody>
          <a:bodyPr>
            <a:normAutofit/>
          </a:bodyPr>
          <a:lstStyle/>
          <a:p>
            <a:pPr marL="571500" indent="-571500">
              <a:buFont typeface="+mj-lt"/>
              <a:buAutoNum type="romanUcPeriod" startAt="3"/>
            </a:pPr>
            <a:r>
              <a:rPr lang="en-US" dirty="0" smtClean="0"/>
              <a:t>R + J’s first meeting (l. 96-113)</a:t>
            </a:r>
          </a:p>
          <a:p>
            <a:pPr marL="971550" lvl="1" indent="-571500">
              <a:buFont typeface="+mj-lt"/>
              <a:buAutoNum type="alphaUcPeriod"/>
            </a:pPr>
            <a:r>
              <a:rPr lang="en-US" dirty="0" smtClean="0"/>
              <a:t>Extended metaphor</a:t>
            </a:r>
          </a:p>
          <a:p>
            <a:pPr marL="1371600" lvl="2" indent="-571500">
              <a:buFont typeface="+mj-lt"/>
              <a:buAutoNum type="romanLcPeriod"/>
            </a:pPr>
            <a:r>
              <a:rPr lang="en-US" dirty="0" smtClean="0"/>
              <a:t>Shrine (J)/ Pilgrim (R)</a:t>
            </a:r>
          </a:p>
          <a:p>
            <a:pPr marL="1371600" lvl="2" indent="-571500">
              <a:buFont typeface="+mj-lt"/>
              <a:buAutoNum type="romanLcPeriod"/>
            </a:pPr>
            <a:r>
              <a:rPr lang="en-US" dirty="0" smtClean="0"/>
              <a:t>Suggests their love is pure/spiritual </a:t>
            </a:r>
          </a:p>
          <a:p>
            <a:pPr marL="1371600" lvl="2" indent="-571500">
              <a:buFont typeface="+mj-lt"/>
              <a:buAutoNum type="romanLcPeriod"/>
            </a:pPr>
            <a:r>
              <a:rPr lang="en-US" dirty="0" smtClean="0"/>
              <a:t>Shows J. is intelligent (keeps up w. R., turns the metaphor in her favor, l. 110)</a:t>
            </a:r>
          </a:p>
          <a:p>
            <a:pPr marL="571500" indent="-571500">
              <a:buFont typeface="+mj-lt"/>
              <a:buAutoNum type="romanUcPeriod" startAt="3"/>
            </a:pPr>
            <a:r>
              <a:rPr lang="en-US" dirty="0" smtClean="0"/>
              <a:t>J’s reaction to R.’s identity</a:t>
            </a:r>
          </a:p>
          <a:p>
            <a:pPr marL="971550" lvl="1" indent="-571500">
              <a:buFont typeface="+mj-lt"/>
              <a:buAutoNum type="alphaUcPeriod"/>
            </a:pPr>
            <a:r>
              <a:rPr lang="en-US" dirty="0" smtClean="0"/>
              <a:t>Paradox/hyperbole</a:t>
            </a:r>
          </a:p>
          <a:p>
            <a:pPr marL="1371600" lvl="2" indent="-571500">
              <a:buFont typeface="+mj-lt"/>
              <a:buAutoNum type="romanLcPeriod"/>
            </a:pPr>
            <a:r>
              <a:rPr lang="en-US" dirty="0" smtClean="0"/>
              <a:t>Grave=wedding bed (l. 140-1; dramatic irony)</a:t>
            </a:r>
          </a:p>
          <a:p>
            <a:pPr marL="1371600" lvl="2" indent="-571500">
              <a:buFont typeface="+mj-lt"/>
              <a:buAutoNum type="romanLcPeriod"/>
            </a:pPr>
            <a:r>
              <a:rPr lang="en-US" dirty="0" smtClean="0"/>
              <a:t>Love that comes from hate (l. 144-7)</a:t>
            </a:r>
          </a:p>
          <a:p>
            <a:pPr marL="971550" lvl="1" indent="-571500">
              <a:buFont typeface="+mj-lt"/>
              <a:buAutoNum type="alphaUcPeriod"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16778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170</Words>
  <Application>Microsoft Office PowerPoint</Application>
  <PresentationFormat>On-screen Show (4:3)</PresentationFormat>
  <Paragraphs>19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Romeo and Juliet, Act I, Scene v Notes </vt:lpstr>
      <vt:lpstr>Act I, Scene V Notes</vt:lpstr>
      <vt:lpstr>Act I, Scene V Notes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Romeo and Juliet, Act I, Scene v Notes </dc:title>
  <dc:creator>Crystal Orozco</dc:creator>
  <cp:lastModifiedBy>Crystal Orozco</cp:lastModifiedBy>
  <cp:revision>1</cp:revision>
  <dcterms:created xsi:type="dcterms:W3CDTF">2015-02-10T17:02:36Z</dcterms:created>
  <dcterms:modified xsi:type="dcterms:W3CDTF">2015-02-10T17:03:29Z</dcterms:modified>
</cp:coreProperties>
</file>