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10" autoAdjust="0"/>
    <p:restoredTop sz="94660"/>
  </p:normalViewPr>
  <p:slideViewPr>
    <p:cSldViewPr>
      <p:cViewPr varScale="1">
        <p:scale>
          <a:sx n="69" d="100"/>
          <a:sy n="69" d="100"/>
        </p:scale>
        <p:origin x="-53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9191360-A31A-4A38-B816-0EF90A3A1F87}"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FA035-7C8A-470E-A45C-6505F3C2D358}"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191360-A31A-4A38-B816-0EF90A3A1F87}"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FA035-7C8A-470E-A45C-6505F3C2D3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191360-A31A-4A38-B816-0EF90A3A1F87}" type="datetimeFigureOut">
              <a:rPr lang="en-US" smtClean="0"/>
              <a:t>2/25/2015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968FA035-7C8A-470E-A45C-6505F3C2D35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191360-A31A-4A38-B816-0EF90A3A1F87}"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FA035-7C8A-470E-A45C-6505F3C2D35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9191360-A31A-4A38-B816-0EF90A3A1F87}"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FA035-7C8A-470E-A45C-6505F3C2D35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9191360-A31A-4A38-B816-0EF90A3A1F87}" type="datetimeFigureOut">
              <a:rPr lang="en-US" smtClean="0"/>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FA035-7C8A-470E-A45C-6505F3C2D35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9191360-A31A-4A38-B816-0EF90A3A1F87}" type="datetimeFigureOut">
              <a:rPr lang="en-US" smtClean="0"/>
              <a:t>2/25/2015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8FA035-7C8A-470E-A45C-6505F3C2D35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9191360-A31A-4A38-B816-0EF90A3A1F87}" type="datetimeFigureOut">
              <a:rPr lang="en-US" smtClean="0"/>
              <a:t>2/25/2015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8FA035-7C8A-470E-A45C-6505F3C2D3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191360-A31A-4A38-B816-0EF90A3A1F87}" type="datetimeFigureOut">
              <a:rPr lang="en-US" smtClean="0"/>
              <a:t>2/25/2015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8FA035-7C8A-470E-A45C-6505F3C2D3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9191360-A31A-4A38-B816-0EF90A3A1F87}" type="datetimeFigureOut">
              <a:rPr lang="en-US" smtClean="0"/>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FA035-7C8A-470E-A45C-6505F3C2D358}"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89191360-A31A-4A38-B816-0EF90A3A1F87}" type="datetimeFigureOut">
              <a:rPr lang="en-US" smtClean="0"/>
              <a:t>2/25/2015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968FA035-7C8A-470E-A45C-6505F3C2D35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9191360-A31A-4A38-B816-0EF90A3A1F87}" type="datetimeFigureOut">
              <a:rPr lang="en-US" smtClean="0"/>
              <a:t>2/25/2015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8FA035-7C8A-470E-A45C-6505F3C2D35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IV Notes </a:t>
            </a:r>
            <a:endParaRPr lang="en-US" dirty="0"/>
          </a:p>
        </p:txBody>
      </p:sp>
      <p:sp>
        <p:nvSpPr>
          <p:cNvPr id="3" name="Content Placeholder 2"/>
          <p:cNvSpPr>
            <a:spLocks noGrp="1"/>
          </p:cNvSpPr>
          <p:nvPr>
            <p:ph idx="1"/>
          </p:nvPr>
        </p:nvSpPr>
        <p:spPr/>
        <p:txBody>
          <a:bodyPr/>
          <a:lstStyle/>
          <a:p>
            <a:r>
              <a:rPr lang="en-US" dirty="0" smtClean="0"/>
              <a:t>Scene </a:t>
            </a:r>
            <a:r>
              <a:rPr lang="en-US" dirty="0" err="1" smtClean="0"/>
              <a:t>i</a:t>
            </a:r>
            <a:endParaRPr lang="en-US" dirty="0"/>
          </a:p>
          <a:p>
            <a:pPr lvl="1"/>
            <a:r>
              <a:rPr lang="en-US" dirty="0" smtClean="0"/>
              <a:t>Paris’ character: arrogant/pushy (aggressive)</a:t>
            </a:r>
          </a:p>
          <a:p>
            <a:pPr>
              <a:buNone/>
            </a:pPr>
            <a:r>
              <a:rPr lang="en-US" dirty="0"/>
              <a:t>	</a:t>
            </a:r>
            <a:r>
              <a:rPr lang="en-US" dirty="0" smtClean="0"/>
              <a:t>	Line 19: Calls J. his “wife”</a:t>
            </a:r>
          </a:p>
          <a:p>
            <a:pPr>
              <a:buNone/>
            </a:pPr>
            <a:r>
              <a:rPr lang="en-US" dirty="0"/>
              <a:t>	</a:t>
            </a:r>
            <a:r>
              <a:rPr lang="en-US" dirty="0" smtClean="0"/>
              <a:t>	Line 37: Says her face is his</a:t>
            </a:r>
          </a:p>
          <a:p>
            <a:pPr>
              <a:buNone/>
            </a:pPr>
            <a:r>
              <a:rPr lang="en-US" dirty="0"/>
              <a:t>	</a:t>
            </a:r>
            <a:r>
              <a:rPr lang="en-US" dirty="0" smtClean="0"/>
              <a:t>	Line 45: Kisses her despite obvious lack of 	feeling</a:t>
            </a:r>
            <a:endParaRPr lang="en-US" dirty="0"/>
          </a:p>
          <a:p>
            <a:pPr>
              <a:buNone/>
            </a:pPr>
            <a:r>
              <a:rPr lang="en-US" dirty="0" smtClean="0"/>
              <a:t>		Line 26, 28: Thinks J. is going to confess to 	the priest that she loves him</a:t>
            </a:r>
            <a:r>
              <a:rPr lang="en-US" dirty="0"/>
              <a:t>	</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smtClean="0"/>
              <a:t>Scene </a:t>
            </a:r>
            <a:r>
              <a:rPr lang="en-US" dirty="0" err="1" smtClean="0"/>
              <a:t>i</a:t>
            </a:r>
            <a:r>
              <a:rPr lang="en-US" dirty="0" smtClean="0"/>
              <a:t> continued</a:t>
            </a:r>
          </a:p>
          <a:p>
            <a:pPr lvl="1"/>
            <a:r>
              <a:rPr lang="en-US" dirty="0" smtClean="0"/>
              <a:t>Juliet’s character (change=dynamic)</a:t>
            </a:r>
          </a:p>
          <a:p>
            <a:pPr lvl="2"/>
            <a:r>
              <a:rPr lang="en-US" dirty="0" smtClean="0"/>
              <a:t>Assertive</a:t>
            </a:r>
          </a:p>
          <a:p>
            <a:pPr lvl="3"/>
            <a:r>
              <a:rPr lang="en-US" dirty="0" smtClean="0"/>
              <a:t>Line 36: She reclaims her face</a:t>
            </a:r>
          </a:p>
          <a:p>
            <a:pPr lvl="3"/>
            <a:r>
              <a:rPr lang="en-US" dirty="0" smtClean="0"/>
              <a:t>Line 20: Reminds Paris they’re not married</a:t>
            </a:r>
          </a:p>
          <a:p>
            <a:pPr lvl="3"/>
            <a:r>
              <a:rPr lang="en-US" dirty="0" smtClean="0"/>
              <a:t>Line 25: Reminds P. that she doesn’t have to confess to him, just to a priest</a:t>
            </a:r>
          </a:p>
          <a:p>
            <a:pPr lvl="2"/>
            <a:r>
              <a:rPr lang="en-US" dirty="0" smtClean="0"/>
              <a:t>Brave</a:t>
            </a:r>
          </a:p>
          <a:p>
            <a:pPr lvl="3"/>
            <a:r>
              <a:rPr lang="en-US" dirty="0" smtClean="0"/>
              <a:t>Lines 56/64: Ready to commit suicide (knife)</a:t>
            </a:r>
          </a:p>
          <a:p>
            <a:pPr lvl="3"/>
            <a:r>
              <a:rPr lang="en-US" dirty="0" smtClean="0"/>
              <a:t>Lines 79-89: Ready to go through things she used to “tremble” at </a:t>
            </a:r>
          </a:p>
          <a:p>
            <a:pPr lvl="3"/>
            <a:r>
              <a:rPr lang="en-US" dirty="0" smtClean="0"/>
              <a:t>Lines 124: Doesn’t hesitate at Friar’s fake death suggestion</a:t>
            </a:r>
          </a:p>
          <a:p>
            <a:pPr lvl="1"/>
            <a:r>
              <a:rPr lang="en-US" dirty="0" smtClean="0"/>
              <a:t>The NEW Plan:</a:t>
            </a:r>
          </a:p>
          <a:p>
            <a:pPr lvl="3"/>
            <a:r>
              <a:rPr lang="en-US" dirty="0" smtClean="0"/>
              <a:t>Lines 95-119: Friar gives her a potion to fake her death for 42 hours, during which she’ll be put in her family’s mausoleum where Romeo will come to take her out and escape (Friar will send for Romeo in a letter.)</a:t>
            </a:r>
          </a:p>
          <a:p>
            <a:pPr lvl="3"/>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Scene ii</a:t>
            </a:r>
          </a:p>
          <a:p>
            <a:pPr lvl="1"/>
            <a:r>
              <a:rPr lang="en-US" dirty="0" smtClean="0"/>
              <a:t>Juliet “apologizes” to her parents; ready to go through with the marriage</a:t>
            </a:r>
          </a:p>
          <a:p>
            <a:pPr lvl="1"/>
            <a:r>
              <a:rPr lang="en-US" dirty="0" smtClean="0"/>
              <a:t>Capulet moves the wedding up ANOTHER day (line 36)</a:t>
            </a:r>
          </a:p>
          <a:p>
            <a:pPr lvl="2"/>
            <a:r>
              <a:rPr lang="en-US" dirty="0" smtClean="0"/>
              <a:t>Creates suspense (Friar Lawrence’s plan needs to take place at the right time, but they’re running out of it.)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Scene iii</a:t>
            </a:r>
          </a:p>
          <a:p>
            <a:pPr lvl="1"/>
            <a:r>
              <a:rPr lang="en-US" dirty="0" smtClean="0"/>
              <a:t>Juliet’s soliloquy before drinking the potion (l. 15-59)</a:t>
            </a:r>
          </a:p>
          <a:p>
            <a:pPr lvl="2"/>
            <a:r>
              <a:rPr lang="en-US" dirty="0" smtClean="0"/>
              <a:t>Considers the possibilities: </a:t>
            </a:r>
          </a:p>
          <a:p>
            <a:pPr lvl="3"/>
            <a:r>
              <a:rPr lang="en-US" dirty="0" smtClean="0"/>
              <a:t>Potion might not work (l. 22)</a:t>
            </a:r>
          </a:p>
          <a:p>
            <a:pPr lvl="3"/>
            <a:r>
              <a:rPr lang="en-US" dirty="0" smtClean="0"/>
              <a:t>Friar may be trying to kill her (l. 25-29)</a:t>
            </a:r>
          </a:p>
          <a:p>
            <a:pPr lvl="3"/>
            <a:r>
              <a:rPr lang="en-US" dirty="0" smtClean="0"/>
              <a:t>She may wake too early and suffocate  (l. 36)</a:t>
            </a:r>
          </a:p>
          <a:p>
            <a:pPr lvl="3"/>
            <a:r>
              <a:rPr lang="en-US" dirty="0" smtClean="0"/>
              <a:t>She may go mad from terror (50-55)</a:t>
            </a:r>
          </a:p>
          <a:p>
            <a:pPr lvl="2"/>
            <a:r>
              <a:rPr lang="en-US" dirty="0" smtClean="0"/>
              <a:t>Sees </a:t>
            </a:r>
            <a:r>
              <a:rPr lang="en-US" dirty="0" err="1" smtClean="0"/>
              <a:t>Tybalt’s</a:t>
            </a:r>
            <a:r>
              <a:rPr lang="en-US" dirty="0" smtClean="0"/>
              <a:t> ghost chasing Romeo (56-58) and decides to drink the poison (59)</a:t>
            </a:r>
          </a:p>
          <a:p>
            <a:pPr lvl="3"/>
            <a:r>
              <a:rPr lang="en-US" dirty="0" smtClean="0"/>
              <a:t>Loyalty, bravery/courage, intelligence, foresight</a:t>
            </a:r>
          </a:p>
          <a:p>
            <a:pPr lvl="2"/>
            <a:r>
              <a:rPr lang="en-US" dirty="0" smtClean="0"/>
              <a:t>“Courage is not the absence of fear, but the judgment that there is something more important than fear.”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Scene iv</a:t>
            </a:r>
          </a:p>
          <a:p>
            <a:pPr lvl="1"/>
            <a:r>
              <a:rPr lang="en-US" dirty="0" smtClean="0"/>
              <a:t>More hasty wedding preparations (“all-nighter”)</a:t>
            </a:r>
          </a:p>
          <a:p>
            <a:pPr lvl="1"/>
            <a:r>
              <a:rPr lang="en-US" dirty="0" smtClean="0"/>
              <a:t>Comedic relief: Capulet derides servant (l. 21-24)</a:t>
            </a:r>
          </a:p>
          <a:p>
            <a:pPr lvl="1"/>
            <a:r>
              <a:rPr lang="en-US" dirty="0" smtClean="0"/>
              <a:t>Sends Nurse to Juliet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r>
              <a:rPr lang="en-US" dirty="0" smtClean="0"/>
              <a:t>Scene v:</a:t>
            </a:r>
          </a:p>
          <a:p>
            <a:pPr lvl="1"/>
            <a:r>
              <a:rPr lang="en-US" dirty="0" smtClean="0"/>
              <a:t>Nurse finds Juliet dead (l. 14)</a:t>
            </a:r>
          </a:p>
          <a:p>
            <a:pPr lvl="1"/>
            <a:r>
              <a:rPr lang="en-US" dirty="0" smtClean="0"/>
              <a:t>The family mourns </a:t>
            </a:r>
          </a:p>
          <a:p>
            <a:pPr lvl="1"/>
            <a:r>
              <a:rPr lang="en-US" dirty="0" smtClean="0"/>
              <a:t>Paris mourns (l. 44-5, 58-61)</a:t>
            </a:r>
          </a:p>
          <a:p>
            <a:pPr lvl="1"/>
            <a:r>
              <a:rPr lang="en-US" dirty="0" smtClean="0"/>
              <a:t>Friar Lawrence’s monologue (l. 68-86)</a:t>
            </a:r>
          </a:p>
          <a:p>
            <a:pPr lvl="2"/>
            <a:r>
              <a:rPr lang="en-US" dirty="0" smtClean="0"/>
              <a:t>Theme: Juliet’s in heaven; don’t cry for her</a:t>
            </a:r>
          </a:p>
          <a:p>
            <a:pPr lvl="2"/>
            <a:r>
              <a:rPr lang="en-US" dirty="0" smtClean="0"/>
              <a:t>Chides them: They wanted her to be “</a:t>
            </a:r>
            <a:r>
              <a:rPr lang="en-US" dirty="0" err="1" smtClean="0"/>
              <a:t>advanc’d</a:t>
            </a:r>
            <a:r>
              <a:rPr lang="en-US" dirty="0" smtClean="0"/>
              <a:t>” (social class; l. 74-5) and now she’s at the highest level (heaven; l. 75-7)</a:t>
            </a:r>
          </a:p>
          <a:p>
            <a:pPr lvl="2"/>
            <a:r>
              <a:rPr lang="en-US" dirty="0" smtClean="0"/>
              <a:t>Situational irony</a:t>
            </a:r>
          </a:p>
          <a:p>
            <a:pPr lvl="2"/>
            <a:r>
              <a:rPr lang="en-US" dirty="0" smtClean="0"/>
              <a:t>Dramatic irony </a:t>
            </a:r>
          </a:p>
          <a:p>
            <a:pPr lvl="1"/>
            <a:r>
              <a:rPr lang="en-US" dirty="0" err="1" smtClean="0"/>
              <a:t>Wedding</a:t>
            </a:r>
            <a:r>
              <a:rPr lang="en-US" dirty="0" err="1" smtClean="0">
                <a:sym typeface="Wingdings" pitchFamily="2" charset="2"/>
              </a:rPr>
              <a:t>Funeral</a:t>
            </a:r>
            <a:r>
              <a:rPr lang="en-US" dirty="0" smtClean="0">
                <a:sym typeface="Wingdings" pitchFamily="2" charset="2"/>
              </a:rPr>
              <a:t> (lines 87-93)</a:t>
            </a:r>
          </a:p>
          <a:p>
            <a:pPr lvl="2"/>
            <a:r>
              <a:rPr lang="en-US" dirty="0" smtClean="0">
                <a:sym typeface="Wingdings" pitchFamily="2" charset="2"/>
              </a:rPr>
              <a:t>What does this remind you of??</a:t>
            </a:r>
          </a:p>
          <a:p>
            <a:pPr lvl="1"/>
            <a:r>
              <a:rPr lang="en-US" dirty="0" smtClean="0">
                <a:sym typeface="Wingdings" pitchFamily="2" charset="2"/>
              </a:rPr>
              <a:t>Comedic relief (lines 103-end)</a:t>
            </a:r>
          </a:p>
          <a:p>
            <a:pPr lvl="2"/>
            <a:r>
              <a:rPr lang="en-US" dirty="0" smtClean="0">
                <a:sym typeface="Wingdings" pitchFamily="2" charset="2"/>
              </a:rPr>
              <a:t>Peter insists on happy music (inappropriate)</a:t>
            </a:r>
          </a:p>
          <a:p>
            <a:pPr lvl="2"/>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142</TotalTime>
  <Words>426</Words>
  <Application>Microsoft Office PowerPoint</Application>
  <PresentationFormat>On-screen Show (4:3)</PresentationFormat>
  <Paragraphs>50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Module</vt:lpstr>
      <vt:lpstr>Slide 1</vt:lpstr>
      <vt:lpstr>Act IV Notes </vt:lpstr>
      <vt:lpstr>Slide 3</vt:lpstr>
      <vt:lpstr>Slide 4</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Crystal Orozco</dc:creator>
  <cp:lastModifiedBy>Crystal Orozco</cp:lastModifiedBy>
  <cp:revision>5</cp:revision>
  <dcterms:created xsi:type="dcterms:W3CDTF">2015-02-25T18:42:34Z</dcterms:created>
  <dcterms:modified xsi:type="dcterms:W3CDTF">2015-02-25T21:05:17Z</dcterms:modified>
</cp:coreProperties>
</file>