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7" r:id="rId8"/>
    <p:sldId id="257" r:id="rId9"/>
    <p:sldId id="258" r:id="rId10"/>
    <p:sldId id="259" r:id="rId11"/>
    <p:sldId id="268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068344A-CBA6-4114-9671-04BDAEB4AAFC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A48D2C9-8C5D-4C8C-A6C8-A6624C927E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TP-CASTT, “Much Madness is </a:t>
            </a:r>
            <a:r>
              <a:rPr lang="en-US" dirty="0" err="1" smtClean="0"/>
              <a:t>Divinest</a:t>
            </a:r>
            <a:r>
              <a:rPr lang="en-US" dirty="0" smtClean="0"/>
              <a:t> Sense”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</a:p>
          <a:p>
            <a:pPr>
              <a:buNone/>
            </a:pPr>
            <a:r>
              <a:rPr lang="en-US" dirty="0" smtClean="0"/>
              <a:t>Abstract Nouns (What abstract nouns does this poem deal with?)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Themes</a:t>
            </a:r>
          </a:p>
          <a:p>
            <a:pPr>
              <a:buNone/>
            </a:pPr>
            <a:r>
              <a:rPr lang="en-US" sz="2800" dirty="0" smtClean="0"/>
              <a:t>Abstract Nouns</a:t>
            </a:r>
          </a:p>
          <a:p>
            <a:pPr>
              <a:buNone/>
            </a:pPr>
            <a:r>
              <a:rPr lang="en-US" sz="2800" dirty="0" smtClean="0"/>
              <a:t>Alienation, oppression, advocacy, identity, individuality, society, liberty, acceptance, judgment, superficiality, groupthink/mob mentality, conformity, rebellion, authority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Sentences: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Title </a:t>
            </a:r>
          </a:p>
          <a:p>
            <a:endParaRPr lang="en-US" dirty="0" smtClean="0"/>
          </a:p>
          <a:p>
            <a:r>
              <a:rPr lang="en-US" dirty="0" smtClean="0"/>
              <a:t>Freebie: Dickinson didn’t actually choose this name for her poem. She died before her poems were published, so publishers usually just use the first line of her poems as titles. </a:t>
            </a:r>
          </a:p>
          <a:p>
            <a:endParaRPr lang="en-US" dirty="0" smtClean="0"/>
          </a:p>
          <a:p>
            <a:r>
              <a:rPr lang="en-US" dirty="0" smtClean="0"/>
              <a:t>What do you think she would’ve chosen as her title?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</a:p>
          <a:p>
            <a:endParaRPr lang="en-US" dirty="0"/>
          </a:p>
          <a:p>
            <a:r>
              <a:rPr lang="en-US" dirty="0" smtClean="0"/>
              <a:t>What does the title make you think of?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</a:p>
          <a:p>
            <a:pPr>
              <a:buNone/>
            </a:pPr>
            <a:r>
              <a:rPr lang="en-US" dirty="0" smtClean="0"/>
              <a:t>Line 1: A lot of “insanity” is the best kind of intelligence/perception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Lines 2-3 (One Sentence): To an understanding/careful observer, a lot of “intelligence” is the most obvious insanity.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</a:p>
          <a:p>
            <a:r>
              <a:rPr lang="en-US" dirty="0" smtClean="0"/>
              <a:t>Lines 4-5</a:t>
            </a:r>
            <a:r>
              <a:rPr lang="en-US" dirty="0"/>
              <a:t> </a:t>
            </a:r>
            <a:r>
              <a:rPr lang="en-US" dirty="0" smtClean="0"/>
              <a:t>(One sentence): It is the majority of people (society) who win in this argument: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Paraphrase</a:t>
            </a:r>
          </a:p>
          <a:p>
            <a:r>
              <a:rPr lang="en-US" dirty="0" smtClean="0"/>
              <a:t>Lines 7-9: For, if you agree (with the majority), you are declared intelligent and rational. If you disagree with them, you are treated like a dangerous, mentally ill person right away and chained with a leash (the mentally ill were basically imprisoned in her time).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Connotation</a:t>
            </a:r>
          </a:p>
          <a:p>
            <a:pPr>
              <a:buNone/>
            </a:pPr>
            <a:r>
              <a:rPr lang="en-US" dirty="0" smtClean="0"/>
              <a:t>Extended metaphor (a metaphor that lasts the whole poem):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Insanity represents thinking differently in general, in new, original ways that are contrary to accepted views. </a:t>
            </a:r>
          </a:p>
          <a:p>
            <a:pPr>
              <a:buNone/>
            </a:pPr>
            <a:r>
              <a:rPr lang="en-US" dirty="0" smtClean="0"/>
              <a:t>Synecdoche (where the part stands for the whole):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Eye: A person (Eyes are often said to be the “gateway to the soul.)</a:t>
            </a:r>
          </a:p>
          <a:p>
            <a:pPr>
              <a:buNone/>
            </a:pPr>
            <a:r>
              <a:rPr lang="en-US" dirty="0" smtClean="0"/>
              <a:t>Symbol: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Chain: Society’s oppression of people who are different (unfair laws, </a:t>
            </a:r>
            <a:r>
              <a:rPr lang="en-US" dirty="0" err="1" smtClean="0"/>
              <a:t>outcasting</a:t>
            </a:r>
            <a:r>
              <a:rPr lang="en-US" dirty="0" smtClean="0"/>
              <a:t>/shunning, literal punishment)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Connotation</a:t>
            </a:r>
          </a:p>
          <a:p>
            <a:pPr>
              <a:buNone/>
            </a:pPr>
            <a:r>
              <a:rPr lang="en-US" dirty="0" smtClean="0"/>
              <a:t>Paradox (Statements that seem contradictory at first, but have truth to them):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“Insanity” = sanity, “Sanity”= Insanity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(Sometimes the most seemingly insane person has the most insight and can see that things aren’t quite right, even though everyone else thinks things are fine.)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5486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Tone/Attitude: Irreverent (rebellious, sassy, healthy disrespect for authority):</a:t>
            </a:r>
          </a:p>
          <a:p>
            <a:r>
              <a:rPr lang="en-US" dirty="0" smtClean="0"/>
              <a:t>Signs of irreverence: </a:t>
            </a:r>
            <a:endParaRPr lang="en-US" dirty="0" smtClean="0"/>
          </a:p>
          <a:p>
            <a:pPr lvl="1"/>
            <a:r>
              <a:rPr lang="en-US" dirty="0" smtClean="0"/>
              <a:t>Diction</a:t>
            </a:r>
            <a:r>
              <a:rPr lang="en-US" dirty="0" smtClean="0"/>
              <a:t>: Strong word choice (“straightway,” “starkest”) means she’s confident in her viewpoint, not </a:t>
            </a:r>
            <a:r>
              <a:rPr lang="en-US" dirty="0" smtClean="0"/>
              <a:t>hesitating.</a:t>
            </a:r>
          </a:p>
          <a:p>
            <a:pPr lvl="1"/>
            <a:r>
              <a:rPr lang="en-US" dirty="0" smtClean="0"/>
              <a:t>Imagery/figurative </a:t>
            </a:r>
            <a:r>
              <a:rPr lang="en-US" dirty="0" smtClean="0"/>
              <a:t>language: She uses a harsh symbol to represent authority (chains), painting them in a bad </a:t>
            </a:r>
            <a:r>
              <a:rPr lang="en-US" dirty="0" smtClean="0"/>
              <a:t>light.</a:t>
            </a:r>
          </a:p>
          <a:p>
            <a:pPr lvl="1"/>
            <a:r>
              <a:rPr lang="en-US" dirty="0" smtClean="0"/>
              <a:t>Language/language </a:t>
            </a:r>
            <a:r>
              <a:rPr lang="en-US" dirty="0" smtClean="0"/>
              <a:t>conventions: Capitalization of common nouns, lack of punctuation, overuse of dash, and inconsistent use of contractions all set this poem apart. The author ignores basic rules. </a:t>
            </a:r>
            <a:endParaRPr lang="en-US" dirty="0" smtClean="0"/>
          </a:p>
          <a:p>
            <a:pPr lvl="1"/>
            <a:r>
              <a:rPr lang="en-US" dirty="0" smtClean="0"/>
              <a:t>She </a:t>
            </a:r>
            <a:r>
              <a:rPr lang="en-US" dirty="0" smtClean="0"/>
              <a:t>is also very direct, e.g. she states her main point right away (1</a:t>
            </a:r>
            <a:r>
              <a:rPr lang="en-US" baseline="30000" dirty="0" smtClean="0"/>
              <a:t>st</a:t>
            </a:r>
            <a:r>
              <a:rPr lang="en-US" dirty="0" smtClean="0"/>
              <a:t> line), instead of being meek and humble for fear of upsetting authority.  </a:t>
            </a:r>
            <a:endParaRPr lang="en-US" dirty="0" smtClean="0"/>
          </a:p>
          <a:p>
            <a:pPr lvl="1"/>
            <a:r>
              <a:rPr lang="en-US" dirty="0" smtClean="0"/>
              <a:t>Structure</a:t>
            </a:r>
            <a:r>
              <a:rPr lang="en-US" dirty="0" smtClean="0"/>
              <a:t>: She has a lack of structure, no discernible rhyme scheme (very unique for her time). No consistent patterns.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TP-CASTT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Shifts</a:t>
            </a:r>
          </a:p>
          <a:p>
            <a:pPr>
              <a:buNone/>
            </a:pPr>
            <a:r>
              <a:rPr lang="en-US" dirty="0" smtClean="0"/>
              <a:t>Shift in focus:</a:t>
            </a:r>
          </a:p>
          <a:p>
            <a:pPr>
              <a:buNone/>
            </a:pPr>
            <a:r>
              <a:rPr lang="en-US" dirty="0" smtClean="0"/>
              <a:t>Lines 1-3: She presents her main idea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Lines 4-8: She presents society’s opinion on the same topic.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Look for shifts! They are hard to find sometimes, and they’re sometimes small like this, but you need to push yourself to find them.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180</TotalTime>
  <Words>466</Words>
  <Application>Microsoft Office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Oriel</vt:lpstr>
      <vt:lpstr>TP-CASTT, “Much Madness is Divinest Sense”</vt:lpstr>
      <vt:lpstr>TP-CASTT</vt:lpstr>
      <vt:lpstr>TP-CASTT</vt:lpstr>
      <vt:lpstr>TP-CASTT</vt:lpstr>
      <vt:lpstr>TP-CASTT</vt:lpstr>
      <vt:lpstr>TP-CASTT</vt:lpstr>
      <vt:lpstr>TP-CASTT</vt:lpstr>
      <vt:lpstr>TP-CASTT </vt:lpstr>
      <vt:lpstr>TP-CASTT</vt:lpstr>
      <vt:lpstr>TP-CASTT</vt:lpstr>
      <vt:lpstr>TP-CASTT</vt:lpstr>
      <vt:lpstr>TP-CASTT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TP-CASTT, “Much Madness is Divinest Sense”</dc:title>
  <dc:creator>Crystal Orozco</dc:creator>
  <cp:lastModifiedBy>Crystal Orozco</cp:lastModifiedBy>
  <cp:revision>11</cp:revision>
  <dcterms:created xsi:type="dcterms:W3CDTF">2015-01-23T18:11:30Z</dcterms:created>
  <dcterms:modified xsi:type="dcterms:W3CDTF">2015-01-26T15:55:07Z</dcterms:modified>
</cp:coreProperties>
</file>