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9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(9/18)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all the dreamers we have read about so </a:t>
            </a:r>
            <a:r>
              <a:rPr lang="en-US" dirty="0" smtClean="0"/>
              <a:t>far. What makes them a dreamer?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Walter </a:t>
            </a:r>
            <a:r>
              <a:rPr lang="en-US" dirty="0" err="1" smtClean="0"/>
              <a:t>Mitty</a:t>
            </a:r>
            <a:r>
              <a:rPr lang="en-US" dirty="0" smtClean="0"/>
              <a:t> (“SLOWM”)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15-year-old boy (“Fifteen”)</a:t>
            </a:r>
          </a:p>
          <a:p>
            <a:pPr marL="0" indent="0">
              <a:buNone/>
            </a:pPr>
            <a:r>
              <a:rPr lang="en-US" dirty="0" err="1" smtClean="0"/>
              <a:t>Mathilde</a:t>
            </a:r>
            <a:r>
              <a:rPr lang="en-US" dirty="0" smtClean="0"/>
              <a:t> (“The Necklace”)</a:t>
            </a:r>
          </a:p>
          <a:p>
            <a:pPr marL="0" indent="0">
              <a:buNone/>
            </a:pPr>
            <a:r>
              <a:rPr lang="en-US" dirty="0" smtClean="0"/>
              <a:t>Esperanza (Pre-AP)</a:t>
            </a:r>
          </a:p>
          <a:p>
            <a:pPr marL="0" indent="0">
              <a:buNone/>
            </a:pPr>
            <a:r>
              <a:rPr lang="en-US" dirty="0" smtClean="0"/>
              <a:t>Darius (Pre-AP)</a:t>
            </a:r>
          </a:p>
          <a:p>
            <a:pPr marL="0" indent="0">
              <a:buNone/>
            </a:pPr>
            <a:r>
              <a:rPr lang="en-US" dirty="0" smtClean="0"/>
              <a:t>Alicia (Pre-AP)</a:t>
            </a:r>
          </a:p>
          <a:p>
            <a:pPr marL="0" indent="0">
              <a:buNone/>
            </a:pPr>
            <a:r>
              <a:rPr lang="en-US" dirty="0" smtClean="0"/>
              <a:t>Mama/Papa (Pre-AP)</a:t>
            </a:r>
          </a:p>
          <a:p>
            <a:pPr marL="0" indent="0">
              <a:buNone/>
            </a:pPr>
            <a:r>
              <a:rPr lang="en-US" dirty="0" smtClean="0"/>
              <a:t>Marin (Pre-AP)</a:t>
            </a:r>
          </a:p>
          <a:p>
            <a:pPr marL="0" indent="0">
              <a:buNone/>
            </a:pPr>
            <a:r>
              <a:rPr lang="en-US" dirty="0" smtClean="0"/>
              <a:t>Harrison Bergeron</a:t>
            </a:r>
          </a:p>
          <a:p>
            <a:pPr marL="0" indent="0">
              <a:buNone/>
            </a:pPr>
            <a:r>
              <a:rPr lang="en-US" dirty="0" smtClean="0"/>
              <a:t>George Bergeron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153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 Analysis: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TP-CASTT: Method for breaking down poems</a:t>
            </a:r>
          </a:p>
          <a:p>
            <a:pPr marL="0" indent="0">
              <a:buNone/>
            </a:pPr>
            <a:r>
              <a:rPr lang="en-US" dirty="0" smtClean="0"/>
              <a:t>Answer each part in a complete sentence </a:t>
            </a:r>
            <a:r>
              <a:rPr lang="en-US" dirty="0" smtClean="0"/>
              <a:t>(</a:t>
            </a:r>
            <a:r>
              <a:rPr lang="en-US" dirty="0" smtClean="0"/>
              <a:t>Don’t</a:t>
            </a:r>
            <a:r>
              <a:rPr lang="en-US" dirty="0" smtClean="0"/>
              <a:t> </a:t>
            </a:r>
            <a:r>
              <a:rPr lang="en-US" dirty="0" smtClean="0"/>
              <a:t>have to go in order):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T: Title </a:t>
            </a:r>
          </a:p>
          <a:p>
            <a:pPr marL="0" indent="0">
              <a:buNone/>
            </a:pPr>
            <a:r>
              <a:rPr lang="en-US" dirty="0"/>
              <a:t>	W</a:t>
            </a:r>
            <a:r>
              <a:rPr lang="en-US" dirty="0" smtClean="0"/>
              <a:t>hat do you think the poem will be about?</a:t>
            </a:r>
          </a:p>
          <a:p>
            <a:pPr marL="0" indent="0">
              <a:buNone/>
            </a:pPr>
            <a:r>
              <a:rPr lang="en-US" dirty="0" smtClean="0"/>
              <a:t>P-Paraphrase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Summarize </a:t>
            </a:r>
            <a:r>
              <a:rPr lang="en-US" smtClean="0"/>
              <a:t>the </a:t>
            </a:r>
            <a:r>
              <a:rPr lang="en-US" smtClean="0"/>
              <a:t>plot/idea/literal </a:t>
            </a:r>
            <a:r>
              <a:rPr lang="en-US" dirty="0" smtClean="0"/>
              <a:t>in each line/stanza</a:t>
            </a:r>
          </a:p>
          <a:p>
            <a:pPr marL="0" indent="0">
              <a:buNone/>
            </a:pPr>
            <a:r>
              <a:rPr lang="en-US" dirty="0" smtClean="0"/>
              <a:t>C-Connotation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ID figurative language, poetic devices and                      	structure, diction, sensory imagery AND describe its          	purpose/effect/meaning.  Find connection to 	theme). </a:t>
            </a:r>
          </a:p>
        </p:txBody>
      </p:sp>
    </p:spTree>
    <p:extLst>
      <p:ext uri="{BB962C8B-B14F-4D97-AF65-F5344CB8AC3E}">
        <p14:creationId xmlns:p14="http://schemas.microsoft.com/office/powerpoint/2010/main" xmlns="" val="37612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A: Attitude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Determine the author’s attitude/tone AND 	explain 	how you know (Study word choice, images, and 	overall language)</a:t>
            </a:r>
          </a:p>
          <a:p>
            <a:pPr marL="0" indent="0">
              <a:buNone/>
            </a:pPr>
            <a:r>
              <a:rPr lang="en-US" dirty="0" smtClean="0"/>
              <a:t>S: Shift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Note major changes, e.g. tone, organization, 	subject, time, etc. AND explain its importance</a:t>
            </a:r>
          </a:p>
          <a:p>
            <a:pPr marL="0" indent="0">
              <a:buNone/>
            </a:pPr>
            <a:r>
              <a:rPr lang="en-US" dirty="0" smtClean="0"/>
              <a:t>T: Theme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Determine the poem’s theme</a:t>
            </a:r>
          </a:p>
          <a:p>
            <a:pPr marL="0" indent="0">
              <a:buNone/>
            </a:pPr>
            <a:r>
              <a:rPr lang="en-US" dirty="0" smtClean="0"/>
              <a:t>T: Title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Explain the author’s title choice now that you’ve 	read the poem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2158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these notes under the reading tab. You will use this often! </a:t>
            </a:r>
          </a:p>
          <a:p>
            <a:endParaRPr lang="en-US" dirty="0"/>
          </a:p>
          <a:p>
            <a:r>
              <a:rPr lang="en-US" dirty="0" smtClean="0"/>
              <a:t>There will be a notebook check on Monday…</a:t>
            </a:r>
          </a:p>
          <a:p>
            <a:endParaRPr lang="en-US" dirty="0"/>
          </a:p>
          <a:p>
            <a:r>
              <a:rPr lang="en-US" dirty="0" smtClean="0"/>
              <a:t>Practice TP-CASTT, “Dreams” by Langston Hughes (See next slide for images from class TP-CASTT)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93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</TotalTime>
  <Words>134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Slide 1</vt:lpstr>
      <vt:lpstr>Warm-Up (9/18)</vt:lpstr>
      <vt:lpstr>TP-CASTT Analysis: Poetry</vt:lpstr>
      <vt:lpstr>Slide 4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</dc:creator>
  <cp:lastModifiedBy>EPISD</cp:lastModifiedBy>
  <cp:revision>5</cp:revision>
  <dcterms:created xsi:type="dcterms:W3CDTF">2014-09-18T05:28:01Z</dcterms:created>
  <dcterms:modified xsi:type="dcterms:W3CDTF">2014-09-18T14:23:57Z</dcterms:modified>
</cp:coreProperties>
</file>