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75E5-996A-48E1-B703-1652F0FEF2CB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84CB23-8B17-47B7-94AD-9EFD2D9DB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75E5-996A-48E1-B703-1652F0FEF2CB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CB23-8B17-47B7-94AD-9EFD2D9DB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F84CB23-8B17-47B7-94AD-9EFD2D9DB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75E5-996A-48E1-B703-1652F0FEF2CB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75E5-996A-48E1-B703-1652F0FEF2CB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F84CB23-8B17-47B7-94AD-9EFD2D9DB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75E5-996A-48E1-B703-1652F0FEF2CB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84CB23-8B17-47B7-94AD-9EFD2D9DB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34075E5-996A-48E1-B703-1652F0FEF2CB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CB23-8B17-47B7-94AD-9EFD2D9DB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75E5-996A-48E1-B703-1652F0FEF2CB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F84CB23-8B17-47B7-94AD-9EFD2D9DB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75E5-996A-48E1-B703-1652F0FEF2CB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F84CB23-8B17-47B7-94AD-9EFD2D9DB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75E5-996A-48E1-B703-1652F0FEF2CB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84CB23-8B17-47B7-94AD-9EFD2D9DB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84CB23-8B17-47B7-94AD-9EFD2D9DB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75E5-996A-48E1-B703-1652F0FEF2CB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F84CB23-8B17-47B7-94AD-9EFD2D9DB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34075E5-996A-48E1-B703-1652F0FEF2CB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34075E5-996A-48E1-B703-1652F0FEF2CB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84CB23-8B17-47B7-94AD-9EFD2D9DB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Voice Lessons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NW4 Warm-Ups, Week 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Monday, April 27 (Diction)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Copy the “Consider” quote and write your answers to the “Discuss” portion in complete sentences. </a:t>
            </a:r>
          </a:p>
          <a:p>
            <a:r>
              <a:rPr lang="en-US" dirty="0" smtClean="0"/>
              <a:t>Consider: </a:t>
            </a:r>
          </a:p>
          <a:p>
            <a:pPr lvl="1"/>
            <a:r>
              <a:rPr lang="en-US" dirty="0" smtClean="0"/>
              <a:t>“Art is the </a:t>
            </a:r>
            <a:r>
              <a:rPr lang="en-US" b="1" dirty="0" smtClean="0"/>
              <a:t>antidote</a:t>
            </a:r>
            <a:r>
              <a:rPr lang="en-US" dirty="0" smtClean="0"/>
              <a:t> that can call us back from the edge of numbness, restoring the ability to feel for another.”</a:t>
            </a:r>
          </a:p>
          <a:p>
            <a:pPr lvl="2"/>
            <a:r>
              <a:rPr lang="en-US" dirty="0" smtClean="0"/>
              <a:t>Barbara Kingsolver, </a:t>
            </a:r>
            <a:r>
              <a:rPr lang="en-US" i="1" dirty="0" smtClean="0"/>
              <a:t>High Tide in </a:t>
            </a:r>
            <a:r>
              <a:rPr lang="en-US" i="1" dirty="0" err="1" smtClean="0"/>
              <a:t>Tuscon</a:t>
            </a:r>
            <a:endParaRPr lang="en-US" i="1" dirty="0" smtClean="0"/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Discuss: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By using the word antidote, what does the author imply about the inability to feel for another person?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dirty="0" smtClean="0"/>
              <a:t>If we changed the word antidote to gift, what effect would it have on the meaning of the sentence?</a:t>
            </a:r>
          </a:p>
          <a:p>
            <a:pPr marL="971550" lvl="1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Tuesday, April 28 (Diction)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51023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Consider:</a:t>
            </a:r>
          </a:p>
          <a:p>
            <a:pPr lvl="1"/>
            <a:r>
              <a:rPr lang="en-US" dirty="0" smtClean="0"/>
              <a:t>“As I watched, the sun broke weakly through, brightened the rich red of the fawns, and </a:t>
            </a:r>
            <a:r>
              <a:rPr lang="en-US" b="1" dirty="0" smtClean="0"/>
              <a:t>kindled</a:t>
            </a:r>
            <a:r>
              <a:rPr lang="en-US" dirty="0" smtClean="0"/>
              <a:t> their white spots.”</a:t>
            </a:r>
          </a:p>
          <a:p>
            <a:pPr lvl="2"/>
            <a:r>
              <a:rPr lang="en-US" dirty="0" smtClean="0"/>
              <a:t>--E.B. White, “Twins,” </a:t>
            </a:r>
            <a:r>
              <a:rPr lang="en-US" i="1" dirty="0" smtClean="0"/>
              <a:t>Poems and Sketches of E.B. White</a:t>
            </a:r>
          </a:p>
          <a:p>
            <a:pPr lvl="2"/>
            <a:endParaRPr lang="en-US" i="1" dirty="0" smtClean="0"/>
          </a:p>
          <a:p>
            <a:r>
              <a:rPr lang="en-US" dirty="0" smtClean="0"/>
              <a:t>Discuss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What kind of flame does </a:t>
            </a:r>
            <a:r>
              <a:rPr lang="en-US" i="1" dirty="0" smtClean="0"/>
              <a:t>kindled</a:t>
            </a:r>
            <a:r>
              <a:rPr lang="en-US" dirty="0" smtClean="0"/>
              <a:t> imply? How does this verb suit the purpose of the sentence?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Would the sentence be strengthened or weakened by changing </a:t>
            </a:r>
            <a:r>
              <a:rPr lang="en-US" i="1" dirty="0" smtClean="0"/>
              <a:t>the sun broke weakly through</a:t>
            </a:r>
            <a:r>
              <a:rPr lang="en-US" dirty="0" smtClean="0"/>
              <a:t> to </a:t>
            </a:r>
            <a:r>
              <a:rPr lang="en-US" i="1" dirty="0" smtClean="0"/>
              <a:t>the sun burst through</a:t>
            </a:r>
            <a:r>
              <a:rPr lang="en-US" dirty="0" smtClean="0"/>
              <a:t>? Explain the effect this change would have on the use of the verb </a:t>
            </a:r>
            <a:r>
              <a:rPr lang="en-US" i="1" dirty="0" smtClean="0"/>
              <a:t>kindled.</a:t>
            </a:r>
            <a:r>
              <a:rPr lang="en-US" dirty="0" smtClean="0"/>
              <a:t>  If there needs to be a change, what would you change it to?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Wednesday, April 29, Diction (Pre-AP)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503920" cy="5330952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After Odysseus suggests to </a:t>
            </a:r>
            <a:r>
              <a:rPr lang="en-US" sz="2000" dirty="0" err="1" smtClean="0"/>
              <a:t>Eumaios</a:t>
            </a:r>
            <a:r>
              <a:rPr lang="en-US" sz="2000" dirty="0" smtClean="0"/>
              <a:t> that he (Odysseus) should go stay with the suitors, </a:t>
            </a:r>
            <a:r>
              <a:rPr lang="en-US" sz="2000" dirty="0" err="1" smtClean="0"/>
              <a:t>Eumaios</a:t>
            </a:r>
            <a:r>
              <a:rPr lang="en-US" sz="2000" dirty="0" smtClean="0"/>
              <a:t> replies,</a:t>
            </a:r>
          </a:p>
          <a:p>
            <a:pPr lvl="1">
              <a:buNone/>
            </a:pPr>
            <a:r>
              <a:rPr lang="en-US" sz="2000" dirty="0" smtClean="0"/>
              <a:t>                                                                                     “Friend, friend,</a:t>
            </a:r>
          </a:p>
          <a:p>
            <a:pPr lvl="1">
              <a:buNone/>
            </a:pPr>
            <a:r>
              <a:rPr lang="en-US" sz="2000" dirty="0" smtClean="0"/>
              <a:t>How could this fantasy take hold of you? </a:t>
            </a:r>
          </a:p>
          <a:p>
            <a:pPr lvl="1">
              <a:buNone/>
            </a:pPr>
            <a:r>
              <a:rPr lang="en-US" sz="2000" dirty="0" smtClean="0"/>
              <a:t>You dally with your life and nothing less, if you feel drawn to mingle in that company—</a:t>
            </a:r>
          </a:p>
          <a:p>
            <a:pPr lvl="1">
              <a:buNone/>
            </a:pPr>
            <a:r>
              <a:rPr lang="en-US" sz="2000" dirty="0" smtClean="0"/>
              <a:t>reckless, violent and famous for it </a:t>
            </a:r>
          </a:p>
          <a:p>
            <a:pPr lvl="1">
              <a:buNone/>
            </a:pPr>
            <a:r>
              <a:rPr lang="en-US" sz="2000" dirty="0" smtClean="0"/>
              <a:t>Out to the rim of heaven. Slaves</a:t>
            </a:r>
          </a:p>
          <a:p>
            <a:pPr lvl="1">
              <a:buNone/>
            </a:pPr>
            <a:r>
              <a:rPr lang="en-US" sz="2000" dirty="0" smtClean="0"/>
              <a:t>they have, but not like you. No—theirs are boys</a:t>
            </a:r>
          </a:p>
          <a:p>
            <a:pPr lvl="1">
              <a:buNone/>
            </a:pPr>
            <a:r>
              <a:rPr lang="en-US" sz="2000" dirty="0" smtClean="0"/>
              <a:t>in fresh cloaks and tunics with pomade</a:t>
            </a:r>
          </a:p>
          <a:p>
            <a:pPr lvl="1">
              <a:buNone/>
            </a:pPr>
            <a:r>
              <a:rPr lang="en-US" sz="2000" dirty="0" smtClean="0"/>
              <a:t>ever on their sleek heads, and pretty faces. </a:t>
            </a:r>
          </a:p>
          <a:p>
            <a:pPr lvl="1">
              <a:buNone/>
            </a:pPr>
            <a:r>
              <a:rPr lang="en-US" sz="2000" dirty="0" smtClean="0"/>
              <a:t>These are their minions, while their tables gleam </a:t>
            </a:r>
          </a:p>
          <a:p>
            <a:pPr lvl="1">
              <a:buNone/>
            </a:pPr>
            <a:r>
              <a:rPr lang="en-US" sz="2000" dirty="0" smtClean="0"/>
              <a:t>and groan under big roasts, with loaves and wine.</a:t>
            </a:r>
          </a:p>
          <a:p>
            <a:pPr lvl="1">
              <a:buNone/>
            </a:pPr>
            <a:r>
              <a:rPr lang="en-US" sz="2000" dirty="0" smtClean="0"/>
              <a:t>Stay with us here. No one is burdened by you…”</a:t>
            </a:r>
          </a:p>
          <a:p>
            <a:r>
              <a:rPr lang="en-US" sz="2500" dirty="0" smtClean="0"/>
              <a:t>Pick one word out of the above and explain its purpose (hint: characterization). Why do you think it is suitable for Homer to use that word? </a:t>
            </a:r>
          </a:p>
          <a:p>
            <a:endParaRPr lang="en-US" sz="2500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Wednesday, April 29, Diction (Standard)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503920" cy="5330952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After Odysseus suggests to </a:t>
            </a:r>
            <a:r>
              <a:rPr lang="en-US" sz="2000" dirty="0" err="1" smtClean="0"/>
              <a:t>Eumaios</a:t>
            </a:r>
            <a:r>
              <a:rPr lang="en-US" sz="2000" dirty="0" smtClean="0"/>
              <a:t> that he (Odysseus) should go stay with the suitors, </a:t>
            </a:r>
            <a:r>
              <a:rPr lang="en-US" sz="2000" dirty="0" err="1" smtClean="0"/>
              <a:t>Eumaios</a:t>
            </a:r>
            <a:r>
              <a:rPr lang="en-US" sz="2000" dirty="0" smtClean="0"/>
              <a:t> replies,</a:t>
            </a:r>
          </a:p>
          <a:p>
            <a:pPr lvl="1">
              <a:buNone/>
            </a:pPr>
            <a:r>
              <a:rPr lang="en-US" sz="2000" dirty="0" smtClean="0"/>
              <a:t>                                                                                     “Friend, friend,</a:t>
            </a:r>
          </a:p>
          <a:p>
            <a:pPr lvl="1">
              <a:buNone/>
            </a:pPr>
            <a:r>
              <a:rPr lang="en-US" sz="2000" dirty="0" smtClean="0"/>
              <a:t>How could this fantasy take hold of you? </a:t>
            </a:r>
          </a:p>
          <a:p>
            <a:pPr lvl="1">
              <a:buNone/>
            </a:pPr>
            <a:r>
              <a:rPr lang="en-US" sz="2000" dirty="0" smtClean="0"/>
              <a:t>You dally with your life and nothing less, if you feel drawn to mingle in that company—</a:t>
            </a:r>
          </a:p>
          <a:p>
            <a:pPr lvl="1">
              <a:buNone/>
            </a:pPr>
            <a:r>
              <a:rPr lang="en-US" sz="2000" dirty="0" smtClean="0"/>
              <a:t>reckless, violent and famous for it </a:t>
            </a:r>
          </a:p>
          <a:p>
            <a:pPr lvl="1">
              <a:buNone/>
            </a:pPr>
            <a:r>
              <a:rPr lang="en-US" sz="2000" dirty="0" smtClean="0"/>
              <a:t>Out to the rim of heaven. Slaves</a:t>
            </a:r>
          </a:p>
          <a:p>
            <a:pPr lvl="1">
              <a:buNone/>
            </a:pPr>
            <a:r>
              <a:rPr lang="en-US" sz="2000" dirty="0" smtClean="0"/>
              <a:t>they have, but not like you. No—theirs are boys</a:t>
            </a:r>
          </a:p>
          <a:p>
            <a:pPr lvl="1">
              <a:buNone/>
            </a:pPr>
            <a:r>
              <a:rPr lang="en-US" sz="2000" dirty="0" smtClean="0"/>
              <a:t>in fresh cloaks and tunics with pomade</a:t>
            </a:r>
          </a:p>
          <a:p>
            <a:pPr lvl="1">
              <a:buNone/>
            </a:pPr>
            <a:r>
              <a:rPr lang="en-US" sz="2000" dirty="0" smtClean="0"/>
              <a:t>ever on their sleek heads, and pretty faces. </a:t>
            </a:r>
          </a:p>
          <a:p>
            <a:pPr lvl="1">
              <a:buNone/>
            </a:pPr>
            <a:r>
              <a:rPr lang="en-US" sz="2000" dirty="0" smtClean="0"/>
              <a:t>These are their minions, while their tables gleam </a:t>
            </a:r>
          </a:p>
          <a:p>
            <a:pPr lvl="1">
              <a:buNone/>
            </a:pPr>
            <a:r>
              <a:rPr lang="en-US" sz="2000" dirty="0" smtClean="0"/>
              <a:t>and groan under big roasts, with loaves and wine.</a:t>
            </a:r>
          </a:p>
          <a:p>
            <a:pPr lvl="1">
              <a:buNone/>
            </a:pPr>
            <a:r>
              <a:rPr lang="en-US" sz="2000" dirty="0" smtClean="0"/>
              <a:t>Stay with us here. No one is burdened by you…”</a:t>
            </a:r>
          </a:p>
          <a:p>
            <a:r>
              <a:rPr lang="en-US" sz="2500" dirty="0" smtClean="0"/>
              <a:t>List the diction choices that stand out to you. What do they imply about the suitors’ characterization/personality? </a:t>
            </a:r>
          </a:p>
          <a:p>
            <a:endParaRPr lang="en-US" sz="2500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Thursday, April 30, 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Consider:</a:t>
            </a:r>
          </a:p>
          <a:p>
            <a:pPr lvl="1"/>
            <a:r>
              <a:rPr lang="en-US" dirty="0" err="1" smtClean="0"/>
              <a:t>Abuelito</a:t>
            </a:r>
            <a:r>
              <a:rPr lang="en-US" dirty="0" smtClean="0"/>
              <a:t> under a </a:t>
            </a:r>
            <a:r>
              <a:rPr lang="en-US" b="1" dirty="0" smtClean="0"/>
              <a:t>bald</a:t>
            </a:r>
            <a:r>
              <a:rPr lang="en-US" dirty="0" smtClean="0"/>
              <a:t> light bulb, under a ceiling </a:t>
            </a:r>
            <a:r>
              <a:rPr lang="en-US" b="1" dirty="0" smtClean="0"/>
              <a:t>dusty </a:t>
            </a:r>
            <a:r>
              <a:rPr lang="en-US" dirty="0" smtClean="0"/>
              <a:t>with flies, puffs his cigar and counts money soft and wrinkled as old Kleenex.</a:t>
            </a:r>
          </a:p>
          <a:p>
            <a:pPr lvl="2">
              <a:buNone/>
            </a:pPr>
            <a:r>
              <a:rPr lang="en-US" dirty="0" smtClean="0"/>
              <a:t>	--Sandra Cisneros, “</a:t>
            </a:r>
            <a:r>
              <a:rPr lang="en-US" dirty="0" err="1" smtClean="0"/>
              <a:t>Tepeyac</a:t>
            </a:r>
            <a:r>
              <a:rPr lang="en-US" dirty="0" smtClean="0"/>
              <a:t>,” </a:t>
            </a:r>
            <a:r>
              <a:rPr lang="en-US" i="1" dirty="0" smtClean="0"/>
              <a:t>Woman Hollering Creek and Other Stories</a:t>
            </a:r>
          </a:p>
          <a:p>
            <a:pPr lvl="2">
              <a:buNone/>
            </a:pPr>
            <a:endParaRPr lang="en-US" i="1" dirty="0" smtClean="0"/>
          </a:p>
          <a:p>
            <a:r>
              <a:rPr lang="en-US" dirty="0" smtClean="0"/>
              <a:t>Discuss: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How can a ceiling be </a:t>
            </a:r>
            <a:r>
              <a:rPr lang="en-US" b="1" i="1" dirty="0" smtClean="0"/>
              <a:t>dusty</a:t>
            </a:r>
            <a:r>
              <a:rPr lang="en-US" b="1" dirty="0" smtClean="0"/>
              <a:t> </a:t>
            </a:r>
            <a:r>
              <a:rPr lang="en-US" dirty="0" smtClean="0"/>
              <a:t>with flies? Are the flies plentiful or sparse? Active or still? Clustered or evenly distributed?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What does Cisneros mean by a </a:t>
            </a:r>
            <a:r>
              <a:rPr lang="en-US" b="1" i="1" dirty="0" smtClean="0"/>
              <a:t>bald</a:t>
            </a:r>
            <a:r>
              <a:rPr lang="en-US" dirty="0" smtClean="0"/>
              <a:t> light bulb? What does this reveal about </a:t>
            </a:r>
            <a:r>
              <a:rPr lang="en-US" dirty="0" err="1" smtClean="0"/>
              <a:t>Abuelito’s</a:t>
            </a:r>
            <a:r>
              <a:rPr lang="en-US" dirty="0" smtClean="0"/>
              <a:t> room as a whole?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Friday, May 1,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89848" cy="487375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What themes </a:t>
            </a:r>
            <a:r>
              <a:rPr lang="en-US" b="1" dirty="0" smtClean="0"/>
              <a:t>is </a:t>
            </a:r>
            <a:r>
              <a:rPr lang="en-US" b="1" i="1" dirty="0" smtClean="0"/>
              <a:t>The Odyssey </a:t>
            </a:r>
            <a:r>
              <a:rPr lang="en-US" b="1" dirty="0" smtClean="0"/>
              <a:t>trying to convey?</a:t>
            </a:r>
            <a:r>
              <a:rPr lang="en-US" dirty="0" smtClean="0"/>
              <a:t> Create </a:t>
            </a:r>
            <a:r>
              <a:rPr lang="en-US" b="1" dirty="0" smtClean="0"/>
              <a:t>four</a:t>
            </a:r>
            <a:r>
              <a:rPr lang="en-US" dirty="0" smtClean="0"/>
              <a:t> theme </a:t>
            </a:r>
            <a:r>
              <a:rPr lang="en-US" dirty="0" smtClean="0"/>
              <a:t>statements for the abstract nouns below (Theme = abstract noun + what about it; complete sentence). Use all of them; you can combine multiple if you can, and if it makes sense to do so.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Bravery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Arrogance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Endurance/resilience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Hospitality (social contract)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(Revenge)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Loyalty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Fate/destiny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Self-control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5114</TotalTime>
  <Words>663</Words>
  <Application>Microsoft Office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NW4 Warm-Ups, Week 6</vt:lpstr>
      <vt:lpstr>Monday, April 27 (Diction)</vt:lpstr>
      <vt:lpstr>Tuesday, April 28 (Diction)</vt:lpstr>
      <vt:lpstr>Wednesday, April 29, Diction (Pre-AP)</vt:lpstr>
      <vt:lpstr>Wednesday, April 29, Diction (Standard)</vt:lpstr>
      <vt:lpstr>Thursday, April 30, Diction</vt:lpstr>
      <vt:lpstr>Friday, May 1, Themes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NW4 Warm-Ups</dc:title>
  <dc:creator>EPISD</dc:creator>
  <cp:lastModifiedBy>EPISD</cp:lastModifiedBy>
  <cp:revision>324</cp:revision>
  <dcterms:created xsi:type="dcterms:W3CDTF">2015-04-27T14:19:00Z</dcterms:created>
  <dcterms:modified xsi:type="dcterms:W3CDTF">2015-05-01T20:20:05Z</dcterms:modified>
</cp:coreProperties>
</file>