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18C29-30F1-4767-8B98-FC6FCD2669D3}" type="datetimeFigureOut">
              <a:rPr lang="en-US" smtClean="0"/>
              <a:pPr/>
              <a:t>5/7/2015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22026-CA85-47E6-B9FB-7170A30178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18C29-30F1-4767-8B98-FC6FCD2669D3}" type="datetimeFigureOut">
              <a:rPr lang="en-US" smtClean="0"/>
              <a:pPr/>
              <a:t>5/7/2015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22026-CA85-47E6-B9FB-7170A30178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18C29-30F1-4767-8B98-FC6FCD2669D3}" type="datetimeFigureOut">
              <a:rPr lang="en-US" smtClean="0"/>
              <a:pPr/>
              <a:t>5/7/2015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22026-CA85-47E6-B9FB-7170A30178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18C29-30F1-4767-8B98-FC6FCD2669D3}" type="datetimeFigureOut">
              <a:rPr lang="en-US" smtClean="0"/>
              <a:pPr/>
              <a:t>5/7/2015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22026-CA85-47E6-B9FB-7170A30178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18C29-30F1-4767-8B98-FC6FCD2669D3}" type="datetimeFigureOut">
              <a:rPr lang="en-US" smtClean="0"/>
              <a:pPr/>
              <a:t>5/7/2015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22026-CA85-47E6-B9FB-7170A30178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18C29-30F1-4767-8B98-FC6FCD2669D3}" type="datetimeFigureOut">
              <a:rPr lang="en-US" smtClean="0"/>
              <a:pPr/>
              <a:t>5/7/2015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22026-CA85-47E6-B9FB-7170A30178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18C29-30F1-4767-8B98-FC6FCD2669D3}" type="datetimeFigureOut">
              <a:rPr lang="en-US" smtClean="0"/>
              <a:pPr/>
              <a:t>5/7/2015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22026-CA85-47E6-B9FB-7170A30178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18C29-30F1-4767-8B98-FC6FCD2669D3}" type="datetimeFigureOut">
              <a:rPr lang="en-US" smtClean="0"/>
              <a:pPr/>
              <a:t>5/7/2015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22026-CA85-47E6-B9FB-7170A30178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18C29-30F1-4767-8B98-FC6FCD2669D3}" type="datetimeFigureOut">
              <a:rPr lang="en-US" smtClean="0"/>
              <a:pPr/>
              <a:t>5/7/2015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22026-CA85-47E6-B9FB-7170A30178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18C29-30F1-4767-8B98-FC6FCD2669D3}" type="datetimeFigureOut">
              <a:rPr lang="en-US" smtClean="0"/>
              <a:pPr/>
              <a:t>5/7/2015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22026-CA85-47E6-B9FB-7170A30178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18C29-30F1-4767-8B98-FC6FCD2669D3}" type="datetimeFigureOut">
              <a:rPr lang="en-US" smtClean="0"/>
              <a:pPr/>
              <a:t>5/7/2015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2622026-CA85-47E6-B9FB-7170A301783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A318C29-30F1-4767-8B98-FC6FCD2669D3}" type="datetimeFigureOut">
              <a:rPr lang="en-US" smtClean="0"/>
              <a:pPr/>
              <a:t>5/7/2015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2622026-CA85-47E6-B9FB-7170A301783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NW4, Week 7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Voice Lessons (Diction)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Thursday, May 7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61772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1 month of school left </a:t>
            </a:r>
            <a:r>
              <a:rPr lang="en-US" dirty="0" smtClean="0">
                <a:sym typeface="Wingdings" pitchFamily="2" charset="2"/>
              </a:rPr>
              <a:t></a:t>
            </a:r>
          </a:p>
          <a:p>
            <a:r>
              <a:rPr lang="en-US" dirty="0" smtClean="0">
                <a:sym typeface="Wingdings" pitchFamily="2" charset="2"/>
              </a:rPr>
              <a:t>Consider: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Meanwhile, the United States Army, </a:t>
            </a:r>
            <a:r>
              <a:rPr lang="en-US" b="1" dirty="0" smtClean="0">
                <a:sym typeface="Wingdings" pitchFamily="2" charset="2"/>
              </a:rPr>
              <a:t>thirsting</a:t>
            </a:r>
            <a:r>
              <a:rPr lang="en-US" dirty="0" smtClean="0">
                <a:sym typeface="Wingdings" pitchFamily="2" charset="2"/>
              </a:rPr>
              <a:t> for revenge, was </a:t>
            </a:r>
            <a:r>
              <a:rPr lang="en-US" b="1" dirty="0" smtClean="0">
                <a:sym typeface="Wingdings" pitchFamily="2" charset="2"/>
              </a:rPr>
              <a:t>prowling</a:t>
            </a:r>
            <a:r>
              <a:rPr lang="en-US" dirty="0" smtClean="0">
                <a:sym typeface="Wingdings" pitchFamily="2" charset="2"/>
              </a:rPr>
              <a:t> the country north and west of the Black Hills, killing Indians wherever they could be found.</a:t>
            </a:r>
          </a:p>
          <a:p>
            <a:pPr lvl="2"/>
            <a:r>
              <a:rPr lang="en-US" dirty="0" smtClean="0">
                <a:sym typeface="Wingdings" pitchFamily="2" charset="2"/>
              </a:rPr>
              <a:t>Dee Brown, </a:t>
            </a:r>
            <a:r>
              <a:rPr lang="en-US" i="1" dirty="0" smtClean="0">
                <a:sym typeface="Wingdings" pitchFamily="2" charset="2"/>
              </a:rPr>
              <a:t>Bury my Heart at Wounded Knee </a:t>
            </a:r>
          </a:p>
          <a:p>
            <a:r>
              <a:rPr lang="en-US" dirty="0" smtClean="0"/>
              <a:t>Discuss:</a:t>
            </a:r>
          </a:p>
          <a:p>
            <a:pPr marL="850392" lvl="1" indent="-457200">
              <a:buFont typeface="+mj-lt"/>
              <a:buAutoNum type="arabicPeriod"/>
            </a:pPr>
            <a:r>
              <a:rPr lang="en-US" dirty="0" smtClean="0"/>
              <a:t>What are the connotations for </a:t>
            </a:r>
            <a:r>
              <a:rPr lang="en-US" i="1" dirty="0" smtClean="0"/>
              <a:t>thirsting</a:t>
            </a:r>
            <a:r>
              <a:rPr lang="en-US" dirty="0" smtClean="0"/>
              <a:t>? What feelings are evoked by this diction?</a:t>
            </a:r>
          </a:p>
          <a:p>
            <a:pPr marL="850392" lvl="1" indent="-457200">
              <a:buFont typeface="+mj-lt"/>
              <a:buAutoNum type="arabicPeriod"/>
            </a:pPr>
            <a:r>
              <a:rPr lang="en-US" dirty="0" smtClean="0"/>
              <a:t>What are the connotations of </a:t>
            </a:r>
            <a:r>
              <a:rPr lang="en-US" i="1" dirty="0" smtClean="0"/>
              <a:t>prowling</a:t>
            </a:r>
            <a:r>
              <a:rPr lang="en-US" dirty="0" smtClean="0"/>
              <a:t>? What kind of animals prowl? What attitude toward the U.S. army does this diction convey?</a:t>
            </a:r>
          </a:p>
          <a:p>
            <a:pPr marL="850392" lvl="1" indent="-457200">
              <a:buFont typeface="+mj-lt"/>
              <a:buAutoNum type="arabicPeriod"/>
            </a:pPr>
            <a:r>
              <a:rPr lang="en-US" dirty="0" smtClean="0"/>
              <a:t>Rewrite this sentence to convey a more neutral tone.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229600" cy="1143000"/>
          </a:xfrm>
        </p:spPr>
        <p:txBody>
          <a:bodyPr/>
          <a:lstStyle/>
          <a:p>
            <a:r>
              <a:rPr lang="en-US" dirty="0" smtClean="0"/>
              <a:t>Friday, May 8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76200" y="1371600"/>
            <a:ext cx="9525000" cy="355092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Consider:</a:t>
            </a:r>
          </a:p>
          <a:p>
            <a:pPr lvl="1"/>
            <a:r>
              <a:rPr lang="en-US" dirty="0" smtClean="0"/>
              <a:t>Once I am sure there’s nothing going on</a:t>
            </a:r>
          </a:p>
          <a:p>
            <a:pPr lvl="1">
              <a:buNone/>
            </a:pPr>
            <a:r>
              <a:rPr lang="en-US" dirty="0" smtClean="0"/>
              <a:t>	I step inside, letting the door </a:t>
            </a:r>
            <a:r>
              <a:rPr lang="en-US" b="1" dirty="0" smtClean="0"/>
              <a:t>thud</a:t>
            </a:r>
            <a:r>
              <a:rPr lang="en-US" dirty="0" smtClean="0"/>
              <a:t> shut.</a:t>
            </a:r>
          </a:p>
          <a:p>
            <a:pPr lvl="1">
              <a:buNone/>
            </a:pPr>
            <a:r>
              <a:rPr lang="en-US" dirty="0" smtClean="0"/>
              <a:t>	</a:t>
            </a:r>
            <a:r>
              <a:rPr lang="en-US" dirty="0" smtClean="0"/>
              <a:t>	--Philip Larkin, “Church Going”</a:t>
            </a:r>
          </a:p>
          <a:p>
            <a:r>
              <a:rPr lang="en-US" dirty="0" smtClean="0"/>
              <a:t>Discuss:</a:t>
            </a:r>
          </a:p>
          <a:p>
            <a:pPr marL="850392" lvl="1" indent="-457200">
              <a:buFont typeface="+mj-lt"/>
              <a:buAutoNum type="arabicPeriod"/>
            </a:pPr>
            <a:r>
              <a:rPr lang="en-US" dirty="0" smtClean="0"/>
              <a:t>What feelings are evoked by the word </a:t>
            </a:r>
            <a:r>
              <a:rPr lang="en-US" i="1" dirty="0" smtClean="0"/>
              <a:t>thud</a:t>
            </a:r>
            <a:r>
              <a:rPr lang="en-US" dirty="0" smtClean="0"/>
              <a:t>?</a:t>
            </a:r>
            <a:endParaRPr lang="en-US" dirty="0" smtClean="0"/>
          </a:p>
          <a:p>
            <a:pPr marL="850392" lvl="1" indent="-457200">
              <a:buFont typeface="+mj-lt"/>
              <a:buAutoNum type="arabicPeriod"/>
            </a:pPr>
            <a:r>
              <a:rPr lang="en-US" dirty="0" smtClean="0"/>
              <a:t>How would the meaning change if the speaker let the door </a:t>
            </a:r>
            <a:r>
              <a:rPr lang="en-US" i="1" dirty="0" smtClean="0"/>
              <a:t>slam</a:t>
            </a:r>
            <a:r>
              <a:rPr lang="en-US" dirty="0" smtClean="0"/>
              <a:t> shut? </a:t>
            </a:r>
          </a:p>
          <a:p>
            <a:pPr marL="850392" lvl="1" indent="-457200">
              <a:buFont typeface="+mj-lt"/>
              <a:buAutoNum type="arabicPeriod"/>
            </a:pPr>
            <a:r>
              <a:rPr lang="en-US" dirty="0" smtClean="0"/>
              <a:t>What other  connotative verbs can you think of for the closing of a door? Fill in the following chart: </a:t>
            </a:r>
          </a:p>
          <a:p>
            <a:pPr marL="850392" lvl="1" indent="-457200">
              <a:buFont typeface="+mj-lt"/>
              <a:buAutoNum type="arabicPeriod"/>
            </a:pPr>
            <a:endParaRPr lang="en-US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85800" y="4734560"/>
          <a:ext cx="82296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Verbs expressing closing of</a:t>
                      </a:r>
                      <a:r>
                        <a:rPr lang="en-US" baseline="0" dirty="0" smtClean="0"/>
                        <a:t> a door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Feeling evoked by the verb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1.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2.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3.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4.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1428</TotalTime>
  <Words>146</Words>
  <Application>Microsoft Office PowerPoint</Application>
  <PresentationFormat>On-screen Show (4:3)</PresentationFormat>
  <Paragraphs>26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Flow</vt:lpstr>
      <vt:lpstr>NW4, Week 7</vt:lpstr>
      <vt:lpstr>Thursday, May 7th </vt:lpstr>
      <vt:lpstr>Friday, May 8th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Crystal Orozco</dc:creator>
  <cp:lastModifiedBy>EPISD</cp:lastModifiedBy>
  <cp:revision>4</cp:revision>
  <dcterms:created xsi:type="dcterms:W3CDTF">2015-05-07T14:26:27Z</dcterms:created>
  <dcterms:modified xsi:type="dcterms:W3CDTF">2015-05-08T14:17:35Z</dcterms:modified>
</cp:coreProperties>
</file>