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3" r:id="rId4"/>
    <p:sldId id="265" r:id="rId5"/>
    <p:sldId id="258" r:id="rId6"/>
    <p:sldId id="268" r:id="rId7"/>
    <p:sldId id="270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7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3CD0D1-6F50-4FEB-BB05-3244611DB03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0268CE1-4A00-4DE4-85A7-AC17E36F4B0B}" type="datetimeFigureOut">
              <a:rPr lang="en-US" smtClean="0"/>
              <a:t>9/21/2014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Comma Rule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After Introductory Phrases/Clauses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78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this to last week’s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Comma Rule #1</a:t>
            </a:r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b="1" u="sng" dirty="0" smtClean="0"/>
              <a:t>DO</a:t>
            </a:r>
            <a:r>
              <a:rPr lang="en-US" dirty="0" smtClean="0"/>
              <a:t> use a comma before FANBOYS conjunctions</a:t>
            </a:r>
          </a:p>
          <a:p>
            <a:endParaRPr lang="en-US" dirty="0"/>
          </a:p>
          <a:p>
            <a:r>
              <a:rPr lang="en-US" dirty="0" smtClean="0"/>
              <a:t>You </a:t>
            </a:r>
            <a:r>
              <a:rPr lang="en-US" b="1" u="sng" dirty="0" smtClean="0"/>
              <a:t>DON’T</a:t>
            </a:r>
            <a:r>
              <a:rPr lang="en-US" dirty="0" smtClean="0"/>
              <a:t> use a comma before the subordinating conjunctions.</a:t>
            </a:r>
          </a:p>
          <a:p>
            <a:pPr lvl="1"/>
            <a:r>
              <a:rPr lang="en-US" dirty="0" smtClean="0"/>
              <a:t>AAAWWUBBIS (Although, after, as, while, when, until, before, </a:t>
            </a:r>
            <a:r>
              <a:rPr lang="en-US" b="1" u="sng" dirty="0" smtClean="0"/>
              <a:t>because</a:t>
            </a:r>
            <a:r>
              <a:rPr lang="en-US" dirty="0" smtClean="0"/>
              <a:t>, if, since)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There’s more but these are the most common</a:t>
            </a:r>
          </a:p>
        </p:txBody>
      </p:sp>
    </p:spTree>
    <p:extLst>
      <p:ext uri="{BB962C8B-B14F-4D97-AF65-F5344CB8AC3E}">
        <p14:creationId xmlns:p14="http://schemas.microsoft.com/office/powerpoint/2010/main" val="8738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Notes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4495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400" dirty="0" smtClean="0"/>
              <a:t>Comma Rule #2: Place a Comma  </a:t>
            </a:r>
            <a:r>
              <a:rPr lang="en-US" sz="2400" b="1" u="sng" dirty="0" smtClean="0"/>
              <a:t>After</a:t>
            </a:r>
            <a:r>
              <a:rPr lang="en-US" sz="2400" dirty="0" smtClean="0"/>
              <a:t> Introductory Phrases/Clauses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Rule: Incomplete, complete = OK! (Complete, complete = still wrong; incomplete, incomplete = wrong)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dirty="0" smtClean="0"/>
              <a:t>Introductory phrase=group of words that INTRODUCES the main sentence/complete thought. Usually +3 words. </a:t>
            </a:r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E.g.                </a:t>
            </a:r>
          </a:p>
          <a:p>
            <a:pPr marL="114300" indent="0">
              <a:buNone/>
            </a:pPr>
            <a:r>
              <a:rPr lang="en-US" sz="2400" dirty="0" smtClean="0"/>
              <a:t>When he was a young warthog, </a:t>
            </a:r>
            <a:r>
              <a:rPr lang="en-US" sz="2400" dirty="0" err="1" smtClean="0"/>
              <a:t>Pumbaa</a:t>
            </a:r>
            <a:r>
              <a:rPr lang="en-US" sz="2400" dirty="0" smtClean="0"/>
              <a:t> was lonely.</a:t>
            </a:r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4662055" y="5715000"/>
            <a:ext cx="2438400" cy="152400"/>
            <a:chOff x="5334000" y="5410200"/>
            <a:chExt cx="1752600" cy="1524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5334000" y="5410200"/>
              <a:ext cx="1752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334000" y="5562600"/>
              <a:ext cx="175260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685800" y="5715000"/>
            <a:ext cx="3810000" cy="0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8200" y="480059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sentence</a:t>
            </a:r>
          </a:p>
          <a:p>
            <a:r>
              <a:rPr lang="en-US" dirty="0" smtClean="0"/>
              <a:t>COMPLETE thought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81100" y="48006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Introductory phrase</a:t>
            </a:r>
          </a:p>
          <a:p>
            <a:r>
              <a:rPr lang="en-US" dirty="0" smtClean="0"/>
              <a:t>INCOMPLETE thought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4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 for punctuating an intro phrase: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971800"/>
          </a:xfrm>
        </p:spPr>
        <p:txBody>
          <a:bodyPr>
            <a:normAutofit lnSpcReduction="1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Add a comma.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Underline what’s right of the comma. Read and label if it’s complete or incomplete.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Underline what’s left. Read and label if it’s complete or incomplete.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If you have  “incomplete </a:t>
            </a:r>
            <a:r>
              <a:rPr lang="en-US" sz="2800" dirty="0" smtClean="0"/>
              <a:t>, </a:t>
            </a:r>
            <a:r>
              <a:rPr lang="en-US" dirty="0" smtClean="0"/>
              <a:t>complete,” stop. The comma is correct. YAY!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If not, start over.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724400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Example: Although scientists know </a:t>
            </a:r>
            <a:r>
              <a:rPr lang="en-US" sz="2800" i="1" dirty="0" smtClean="0"/>
              <a:t>how</a:t>
            </a:r>
            <a:r>
              <a:rPr lang="en-US" sz="2800" dirty="0" smtClean="0"/>
              <a:t> hiccups occur they don’t know </a:t>
            </a:r>
            <a:r>
              <a:rPr lang="en-US" sz="2800" i="1" dirty="0" smtClean="0"/>
              <a:t>why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7637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200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7150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Over a month ago school began. 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Bright-eyed and bushy tailed we eagerly returned.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After five weeks we feel our energy start to flag. 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Quite rapidly and astutely the scholars at CHS have adjusted to their classes and teachers. 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Studying and carefully preparing some are already thinking about being top ten percent. 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Because we are all sleep deprived at this point I propose we invent a new holiday.  (Yes, you can start a sentence with “because”)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Since hard work means sacrifice we know we should carry on. 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615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 Rules 3/4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52578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CR #3: Use a comma after each item (except the last) in a series/list. </a:t>
            </a:r>
          </a:p>
          <a:p>
            <a:r>
              <a:rPr lang="en-US" dirty="0" smtClean="0"/>
              <a:t>To learn is to cry</a:t>
            </a:r>
            <a:r>
              <a:rPr lang="en-US" sz="3800" dirty="0" smtClean="0"/>
              <a:t>, </a:t>
            </a:r>
            <a:r>
              <a:rPr lang="en-US" dirty="0" smtClean="0"/>
              <a:t>sweat</a:t>
            </a:r>
            <a:r>
              <a:rPr lang="en-US" sz="3600" dirty="0" smtClean="0"/>
              <a:t>,</a:t>
            </a:r>
            <a:r>
              <a:rPr lang="en-US" sz="6200" dirty="0" smtClean="0"/>
              <a:t> </a:t>
            </a:r>
            <a:r>
              <a:rPr lang="en-US" dirty="0" smtClean="0"/>
              <a:t>bleed</a:t>
            </a:r>
            <a:r>
              <a:rPr lang="en-US" sz="4600" dirty="0" smtClean="0"/>
              <a:t>,</a:t>
            </a:r>
            <a:r>
              <a:rPr lang="en-US" dirty="0" smtClean="0"/>
              <a:t> and succeed. </a:t>
            </a:r>
          </a:p>
          <a:p>
            <a:pPr lvl="2"/>
            <a:r>
              <a:rPr lang="en-US" dirty="0" smtClean="0"/>
              <a:t>All items in a list need to be similar. </a:t>
            </a:r>
          </a:p>
          <a:p>
            <a:pPr lvl="2"/>
            <a:r>
              <a:rPr lang="en-US" dirty="0" smtClean="0"/>
              <a:t>Bad example: I like cooking, baking, and to eat.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CR #4: Use a comma to separate two equal adjectives: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My intelligent</a:t>
            </a:r>
            <a:r>
              <a:rPr lang="en-US" sz="3800" dirty="0" smtClean="0"/>
              <a:t> , </a:t>
            </a:r>
            <a:r>
              <a:rPr lang="en-US" dirty="0" smtClean="0"/>
              <a:t>kind brother is my best friend. </a:t>
            </a:r>
          </a:p>
          <a:p>
            <a:r>
              <a:rPr lang="en-US" dirty="0" smtClean="0"/>
              <a:t>If you can switch the </a:t>
            </a:r>
            <a:r>
              <a:rPr lang="en-US" dirty="0" err="1" smtClean="0"/>
              <a:t>adjs</a:t>
            </a:r>
            <a:r>
              <a:rPr lang="en-US" dirty="0" smtClean="0"/>
              <a:t>, then put a comma between them.</a:t>
            </a:r>
          </a:p>
          <a:p>
            <a:pPr lvl="1"/>
            <a:r>
              <a:rPr lang="en-US" dirty="0" smtClean="0"/>
              <a:t>E.g. you CAN say “My kind, intelligent brother” </a:t>
            </a:r>
          </a:p>
          <a:p>
            <a:pPr lvl="1"/>
            <a:endParaRPr lang="en-US" dirty="0"/>
          </a:p>
          <a:p>
            <a:r>
              <a:rPr lang="en-US" dirty="0" smtClean="0"/>
              <a:t>Three yellow balloons floated by. </a:t>
            </a:r>
          </a:p>
          <a:p>
            <a:pPr lvl="1"/>
            <a:r>
              <a:rPr lang="en-US" dirty="0" smtClean="0"/>
              <a:t>If you CAN’T switch the </a:t>
            </a:r>
            <a:r>
              <a:rPr lang="en-US" dirty="0" err="1" smtClean="0"/>
              <a:t>adjs</a:t>
            </a:r>
            <a:r>
              <a:rPr lang="en-US" dirty="0" smtClean="0"/>
              <a:t>, then no comma. </a:t>
            </a:r>
          </a:p>
          <a:p>
            <a:pPr lvl="1"/>
            <a:r>
              <a:rPr lang="en-US" dirty="0" smtClean="0"/>
              <a:t>E.g., you CAN’T say “Yellow three balloons” 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92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pages 9-12 in pairs. </a:t>
            </a:r>
          </a:p>
          <a:p>
            <a:endParaRPr lang="en-US" dirty="0" smtClean="0"/>
          </a:p>
          <a:p>
            <a:r>
              <a:rPr lang="en-US" dirty="0" smtClean="0"/>
              <a:t>On pages 9-10, you’re looking for CR #3 and #4. 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Insert commas where needed.</a:t>
            </a:r>
          </a:p>
          <a:p>
            <a:pPr lvl="1"/>
            <a:endParaRPr lang="en-US" dirty="0"/>
          </a:p>
          <a:p>
            <a:r>
              <a:rPr lang="en-US" dirty="0" smtClean="0"/>
              <a:t>On pages 11-12, you’re looking for CR #2</a:t>
            </a:r>
          </a:p>
          <a:p>
            <a:pPr lvl="1"/>
            <a:r>
              <a:rPr lang="en-US" dirty="0" smtClean="0"/>
              <a:t>Do the “incomplete, complete” test. Underline and label each side of the comma as either complete or incomplete. It will help you!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phrase 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Technically, </a:t>
            </a:r>
            <a:r>
              <a:rPr lang="en-US" dirty="0"/>
              <a:t> </a:t>
            </a:r>
            <a:r>
              <a:rPr lang="en-US" dirty="0" smtClean="0"/>
              <a:t>you can identify an intro phrase because it </a:t>
            </a:r>
          </a:p>
          <a:p>
            <a:r>
              <a:rPr lang="en-US" dirty="0" smtClean="0"/>
              <a:t>Gives introductory info like </a:t>
            </a:r>
            <a:r>
              <a:rPr lang="en-US" dirty="0" err="1" smtClean="0"/>
              <a:t>like</a:t>
            </a:r>
            <a:r>
              <a:rPr lang="en-US" dirty="0" smtClean="0"/>
              <a:t> when, where, why, how </a:t>
            </a:r>
          </a:p>
          <a:p>
            <a:pPr lvl="1"/>
            <a:r>
              <a:rPr lang="en-US" dirty="0" smtClean="0"/>
              <a:t>Adverbs, prepositional phrases</a:t>
            </a:r>
          </a:p>
          <a:p>
            <a:r>
              <a:rPr lang="en-US" dirty="0"/>
              <a:t>G</a:t>
            </a:r>
            <a:r>
              <a:rPr lang="en-US" dirty="0" smtClean="0"/>
              <a:t>ives introductory info about a noun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ed</a:t>
            </a:r>
            <a:r>
              <a:rPr lang="en-US" dirty="0" smtClean="0"/>
              <a:t> or –</a:t>
            </a:r>
            <a:r>
              <a:rPr lang="en-US" dirty="0" err="1" smtClean="0"/>
              <a:t>ing</a:t>
            </a:r>
            <a:r>
              <a:rPr lang="en-US" dirty="0" smtClean="0"/>
              <a:t> phrases</a:t>
            </a:r>
          </a:p>
          <a:p>
            <a:r>
              <a:rPr lang="en-US" i="1" dirty="0" smtClean="0"/>
              <a:t>Sometimes</a:t>
            </a:r>
            <a:r>
              <a:rPr lang="en-US" dirty="0" smtClean="0"/>
              <a:t> uses a subordinating conjunction (non-FANBOYS)</a:t>
            </a:r>
          </a:p>
          <a:p>
            <a:pPr lvl="1"/>
            <a:r>
              <a:rPr lang="en-US" dirty="0" smtClean="0"/>
              <a:t>AAAWWUBBIS: </a:t>
            </a:r>
          </a:p>
          <a:p>
            <a:pPr lvl="1"/>
            <a:r>
              <a:rPr lang="en-US" dirty="0" smtClean="0"/>
              <a:t>Although, after, as, when, while, until, before, because, if, since </a:t>
            </a:r>
          </a:p>
          <a:p>
            <a:r>
              <a:rPr lang="en-US" dirty="0" smtClean="0"/>
              <a:t>Is usually lengthy ( 4+ words)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13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165</TotalTime>
  <Words>587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Comma Rule #2</vt:lpstr>
      <vt:lpstr>Add this to last week’s notes</vt:lpstr>
      <vt:lpstr>Grammar Notes </vt:lpstr>
      <vt:lpstr>Strategy for punctuating an intro phrase:</vt:lpstr>
      <vt:lpstr>Examples  </vt:lpstr>
      <vt:lpstr>Comma Rules 3/4</vt:lpstr>
      <vt:lpstr>Exercises</vt:lpstr>
      <vt:lpstr>Intro phrase triggers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</dc:creator>
  <cp:lastModifiedBy>Crystal</cp:lastModifiedBy>
  <cp:revision>19</cp:revision>
  <dcterms:created xsi:type="dcterms:W3CDTF">2014-09-22T04:51:09Z</dcterms:created>
  <dcterms:modified xsi:type="dcterms:W3CDTF">2014-09-22T07:37:03Z</dcterms:modified>
</cp:coreProperties>
</file>