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8B25-FAE3-45E5-B171-C5757856415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D755-F730-4854-8F40-9C3A5204A73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8B25-FAE3-45E5-B171-C5757856415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D755-F730-4854-8F40-9C3A5204A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8B25-FAE3-45E5-B171-C5757856415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D755-F730-4854-8F40-9C3A5204A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8B25-FAE3-45E5-B171-C5757856415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D755-F730-4854-8F40-9C3A5204A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8B25-FAE3-45E5-B171-C5757856415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D755-F730-4854-8F40-9C3A5204A73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8B25-FAE3-45E5-B171-C5757856415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D755-F730-4854-8F40-9C3A5204A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8B25-FAE3-45E5-B171-C5757856415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D755-F730-4854-8F40-9C3A5204A73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8B25-FAE3-45E5-B171-C5757856415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D755-F730-4854-8F40-9C3A5204A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8B25-FAE3-45E5-B171-C5757856415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D755-F730-4854-8F40-9C3A5204A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8B25-FAE3-45E5-B171-C5757856415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D755-F730-4854-8F40-9C3A5204A73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8B25-FAE3-45E5-B171-C5757856415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D755-F730-4854-8F40-9C3A5204A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94A8B25-FAE3-45E5-B171-C5757856415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770D755-F730-4854-8F40-9C3A5204A7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smtClean="0"/>
              <a:t>Comma Rule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Use a </a:t>
            </a:r>
            <a:r>
              <a:rPr lang="en-US" sz="2800" dirty="0" smtClean="0">
                <a:solidFill>
                  <a:srgbClr val="FF0000"/>
                </a:solidFill>
              </a:rPr>
              <a:t>pair</a:t>
            </a:r>
            <a:r>
              <a:rPr lang="en-US" sz="2800" dirty="0" smtClean="0"/>
              <a:t> of commas for </a:t>
            </a:r>
            <a:r>
              <a:rPr lang="en-US" sz="2800" dirty="0" smtClean="0">
                <a:solidFill>
                  <a:srgbClr val="FF0000"/>
                </a:solidFill>
              </a:rPr>
              <a:t>unnecessary information </a:t>
            </a:r>
            <a:r>
              <a:rPr lang="en-US" sz="2800" dirty="0" smtClean="0"/>
              <a:t>(aka nonessential or nonrestrictive word groups)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Extra info=Extra commas </a:t>
            </a:r>
          </a:p>
          <a:p>
            <a:pPr lvl="1"/>
            <a:r>
              <a:rPr lang="en-US" sz="2600" dirty="0" smtClean="0"/>
              <a:t>Similar to parentheses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Unnecessary info: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Appositives (words that rename a preceding noun)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Who/which clauses (~90%)</a:t>
            </a:r>
          </a:p>
          <a:p>
            <a:pPr lvl="1"/>
            <a:r>
              <a:rPr lang="en-US" sz="2800" dirty="0" smtClean="0"/>
              <a:t>But NOT “That” clauses (rare)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Some -</a:t>
            </a:r>
            <a:r>
              <a:rPr lang="en-US" sz="2800" dirty="0" err="1" smtClean="0"/>
              <a:t>ing</a:t>
            </a:r>
            <a:r>
              <a:rPr lang="en-US" sz="2800" dirty="0" smtClean="0"/>
              <a:t> or –</a:t>
            </a:r>
            <a:r>
              <a:rPr lang="en-US" sz="2800" dirty="0" err="1" smtClean="0"/>
              <a:t>ed</a:t>
            </a:r>
            <a:r>
              <a:rPr lang="en-US" sz="2800" dirty="0" smtClean="0"/>
              <a:t> phrases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Interruptions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2228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(Copy and add commas IF needed)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6096000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The donut company Krispy Kreme was born in 1937.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Krispy </a:t>
            </a:r>
            <a:r>
              <a:rPr lang="en-US" sz="11200" dirty="0" smtClean="0"/>
              <a:t>Kreme </a:t>
            </a:r>
            <a:r>
              <a:rPr lang="en-US" sz="11200" dirty="0"/>
              <a:t>the donut </a:t>
            </a:r>
            <a:r>
              <a:rPr lang="en-US" sz="11200" dirty="0" smtClean="0"/>
              <a:t>company </a:t>
            </a:r>
            <a:r>
              <a:rPr lang="en-US" sz="11200" dirty="0"/>
              <a:t>was born in 1937.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 smtClean="0"/>
              <a:t>The </a:t>
            </a:r>
            <a:r>
              <a:rPr lang="en-US" sz="11200" dirty="0"/>
              <a:t>workers who went on strike were replaced </a:t>
            </a:r>
            <a:r>
              <a:rPr lang="en-US" sz="11200" dirty="0">
                <a:solidFill>
                  <a:srgbClr val="FF0000"/>
                </a:solidFill>
              </a:rPr>
              <a:t>(Only a few workers were replaced</a:t>
            </a:r>
            <a:r>
              <a:rPr lang="en-US" sz="11200" dirty="0" smtClean="0">
                <a:solidFill>
                  <a:srgbClr val="FF0000"/>
                </a:solidFill>
              </a:rPr>
              <a:t>)</a:t>
            </a:r>
            <a:endParaRPr lang="en-US" sz="11200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The workers who went on strike were replaced </a:t>
            </a:r>
            <a:r>
              <a:rPr lang="en-US" sz="11200" dirty="0">
                <a:solidFill>
                  <a:srgbClr val="FF0000"/>
                </a:solidFill>
              </a:rPr>
              <a:t>(All of them were replaced).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Donuts which are packed with </a:t>
            </a:r>
            <a:r>
              <a:rPr lang="en-US" sz="11200" dirty="0" smtClean="0"/>
              <a:t>fat are </a:t>
            </a:r>
            <a:r>
              <a:rPr lang="en-US" sz="11200" dirty="0"/>
              <a:t>delicious</a:t>
            </a:r>
            <a:r>
              <a:rPr lang="en-US" sz="11200" dirty="0" smtClean="0"/>
              <a:t>.</a:t>
            </a:r>
            <a:endParaRPr lang="en-US" sz="11200" dirty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Donuts that are powdered in arsenic are poisonous. 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The </a:t>
            </a:r>
            <a:r>
              <a:rPr lang="en-US" sz="11200" dirty="0" smtClean="0"/>
              <a:t>donuts </a:t>
            </a:r>
            <a:r>
              <a:rPr lang="en-US" sz="11200" dirty="0" smtClean="0"/>
              <a:t>bursting with </a:t>
            </a:r>
            <a:r>
              <a:rPr lang="en-US" sz="11200" dirty="0"/>
              <a:t>chocolate </a:t>
            </a:r>
            <a:r>
              <a:rPr lang="en-US" sz="11200" dirty="0" smtClean="0"/>
              <a:t>cream </a:t>
            </a:r>
            <a:r>
              <a:rPr lang="en-US" sz="11200" dirty="0"/>
              <a:t>and sprinkles tempted Mrs. Orozco. </a:t>
            </a:r>
            <a:r>
              <a:rPr lang="en-US" sz="11200" dirty="0">
                <a:solidFill>
                  <a:srgbClr val="FF0000"/>
                </a:solidFill>
              </a:rPr>
              <a:t>(The type of crème doesn’t matter; I’ll eat any donut.)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 smtClean="0"/>
              <a:t>Boston cream </a:t>
            </a:r>
            <a:r>
              <a:rPr lang="en-US" sz="11200" dirty="0"/>
              <a:t>however is the only type she hates. </a:t>
            </a:r>
            <a:endParaRPr lang="en-US" sz="11200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1529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9067800" cy="6781800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The donut company Krispy Kreme was born in 1937.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Krispy Kreme</a:t>
            </a:r>
            <a:r>
              <a:rPr lang="en-US" sz="12800" b="1" dirty="0">
                <a:solidFill>
                  <a:srgbClr val="FF0000"/>
                </a:solidFill>
              </a:rPr>
              <a:t>,</a:t>
            </a:r>
            <a:r>
              <a:rPr lang="en-US" sz="11200" dirty="0"/>
              <a:t> the donut company</a:t>
            </a:r>
            <a:r>
              <a:rPr lang="en-US" sz="11200" b="1" dirty="0">
                <a:solidFill>
                  <a:srgbClr val="FF0000"/>
                </a:solidFill>
              </a:rPr>
              <a:t>,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/>
              <a:t>was born in 1937.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 smtClean="0"/>
              <a:t>The </a:t>
            </a:r>
            <a:r>
              <a:rPr lang="en-US" sz="11200" dirty="0"/>
              <a:t>workers who went on strike were replaced </a:t>
            </a:r>
            <a:r>
              <a:rPr lang="en-US" sz="11200" dirty="0">
                <a:solidFill>
                  <a:srgbClr val="FF0000"/>
                </a:solidFill>
              </a:rPr>
              <a:t>(Only a few workers were replaced</a:t>
            </a:r>
            <a:r>
              <a:rPr lang="en-US" sz="11200" dirty="0" smtClean="0">
                <a:solidFill>
                  <a:srgbClr val="FF0000"/>
                </a:solidFill>
              </a:rPr>
              <a:t>)</a:t>
            </a:r>
            <a:endParaRPr lang="en-US" sz="11200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The </a:t>
            </a:r>
            <a:r>
              <a:rPr lang="en-US" sz="11200" dirty="0" smtClean="0"/>
              <a:t>workers</a:t>
            </a:r>
            <a:r>
              <a:rPr lang="en-US" sz="11200" b="1" dirty="0" smtClean="0">
                <a:solidFill>
                  <a:srgbClr val="FF0000"/>
                </a:solidFill>
              </a:rPr>
              <a:t>,</a:t>
            </a:r>
            <a:r>
              <a:rPr lang="en-US" sz="11200" dirty="0" smtClean="0"/>
              <a:t> </a:t>
            </a:r>
            <a:r>
              <a:rPr lang="en-US" sz="11200" dirty="0"/>
              <a:t>who went on </a:t>
            </a:r>
            <a:r>
              <a:rPr lang="en-US" sz="11200" dirty="0" smtClean="0"/>
              <a:t>strike</a:t>
            </a:r>
            <a:r>
              <a:rPr lang="en-US" sz="11200" b="1" dirty="0" smtClean="0">
                <a:solidFill>
                  <a:srgbClr val="FF0000"/>
                </a:solidFill>
              </a:rPr>
              <a:t>,</a:t>
            </a:r>
            <a:r>
              <a:rPr lang="en-US" sz="11200" dirty="0" smtClean="0"/>
              <a:t> </a:t>
            </a:r>
            <a:r>
              <a:rPr lang="en-US" sz="11200" dirty="0"/>
              <a:t>were replaced </a:t>
            </a:r>
            <a:r>
              <a:rPr lang="en-US" sz="11200" dirty="0">
                <a:solidFill>
                  <a:srgbClr val="FF0000"/>
                </a:solidFill>
              </a:rPr>
              <a:t>(All of them were replaced).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 smtClean="0"/>
              <a:t>Donuts</a:t>
            </a:r>
            <a:r>
              <a:rPr lang="en-US" sz="11200" b="1" dirty="0" smtClean="0">
                <a:solidFill>
                  <a:srgbClr val="FF0000"/>
                </a:solidFill>
              </a:rPr>
              <a:t>,</a:t>
            </a:r>
            <a:r>
              <a:rPr lang="en-US" sz="11200" dirty="0" smtClean="0"/>
              <a:t> which </a:t>
            </a:r>
            <a:r>
              <a:rPr lang="en-US" sz="11200" dirty="0"/>
              <a:t>are packed with </a:t>
            </a:r>
            <a:r>
              <a:rPr lang="en-US" sz="11200" dirty="0" smtClean="0"/>
              <a:t>fat</a:t>
            </a:r>
            <a:r>
              <a:rPr lang="en-US" sz="11200" b="1" dirty="0" smtClean="0">
                <a:solidFill>
                  <a:srgbClr val="FF0000"/>
                </a:solidFill>
              </a:rPr>
              <a:t>,</a:t>
            </a:r>
            <a:r>
              <a:rPr lang="en-US" sz="11200" dirty="0" smtClean="0"/>
              <a:t>  are </a:t>
            </a:r>
            <a:r>
              <a:rPr lang="en-US" sz="11200" dirty="0"/>
              <a:t>delicious</a:t>
            </a:r>
            <a:r>
              <a:rPr lang="en-US" sz="11200" dirty="0" smtClean="0"/>
              <a:t>.</a:t>
            </a:r>
            <a:endParaRPr lang="en-US" sz="11200" dirty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Donuts that are powdered in arsenic are poisonous. 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The </a:t>
            </a:r>
            <a:r>
              <a:rPr lang="en-US" sz="11200" dirty="0" smtClean="0"/>
              <a:t>donuts</a:t>
            </a:r>
            <a:r>
              <a:rPr lang="en-US" sz="11200" b="1" dirty="0" smtClean="0">
                <a:solidFill>
                  <a:srgbClr val="FF0000"/>
                </a:solidFill>
              </a:rPr>
              <a:t>,</a:t>
            </a:r>
            <a:r>
              <a:rPr lang="en-US" sz="11200" dirty="0" smtClean="0"/>
              <a:t> </a:t>
            </a:r>
            <a:r>
              <a:rPr lang="en-US" sz="11200" dirty="0" smtClean="0"/>
              <a:t>bursting with </a:t>
            </a:r>
            <a:r>
              <a:rPr lang="en-US" sz="11200" dirty="0"/>
              <a:t>chocolate </a:t>
            </a:r>
            <a:r>
              <a:rPr lang="en-US" sz="11200" dirty="0" smtClean="0"/>
              <a:t>cream </a:t>
            </a:r>
            <a:r>
              <a:rPr lang="en-US" sz="11200" dirty="0"/>
              <a:t>and </a:t>
            </a:r>
            <a:r>
              <a:rPr lang="en-US" sz="11200" dirty="0" smtClean="0"/>
              <a:t>sprinkles</a:t>
            </a:r>
            <a:r>
              <a:rPr lang="en-US" sz="11200" b="1" dirty="0" smtClean="0">
                <a:solidFill>
                  <a:srgbClr val="FF0000"/>
                </a:solidFill>
              </a:rPr>
              <a:t>,</a:t>
            </a:r>
            <a:r>
              <a:rPr lang="en-US" sz="11200" dirty="0" smtClean="0"/>
              <a:t> </a:t>
            </a:r>
            <a:r>
              <a:rPr lang="en-US" sz="11200" dirty="0"/>
              <a:t>tempted Mrs. Orozco. </a:t>
            </a:r>
            <a:r>
              <a:rPr lang="en-US" sz="11200" dirty="0">
                <a:solidFill>
                  <a:srgbClr val="FF0000"/>
                </a:solidFill>
              </a:rPr>
              <a:t>(The type of crème doesn’t matter; I’ll eat any donut.)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 smtClean="0"/>
              <a:t>Boston cream</a:t>
            </a:r>
            <a:r>
              <a:rPr lang="en-US" sz="11200" b="1" dirty="0" smtClean="0">
                <a:solidFill>
                  <a:srgbClr val="FF0000"/>
                </a:solidFill>
              </a:rPr>
              <a:t>,</a:t>
            </a:r>
            <a:r>
              <a:rPr lang="en-US" sz="11200" dirty="0" smtClean="0"/>
              <a:t> however</a:t>
            </a:r>
            <a:r>
              <a:rPr lang="en-US" sz="11200" b="1" dirty="0" smtClean="0">
                <a:solidFill>
                  <a:srgbClr val="FF0000"/>
                </a:solidFill>
              </a:rPr>
              <a:t>,</a:t>
            </a:r>
            <a:r>
              <a:rPr lang="en-US" sz="11200" dirty="0" smtClean="0"/>
              <a:t> is </a:t>
            </a:r>
            <a:r>
              <a:rPr lang="en-US" sz="11200" dirty="0"/>
              <a:t>the only type she hates.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1277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477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appositive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necessary “who” phrase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unnecessary “who” phrase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unnecessary “which” phrase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necessary “that” phrase 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unnecessary “</a:t>
            </a:r>
            <a:r>
              <a:rPr lang="en-US" dirty="0" err="1" smtClean="0"/>
              <a:t>ing</a:t>
            </a:r>
            <a:r>
              <a:rPr lang="en-US" dirty="0" smtClean="0"/>
              <a:t>”/ “</a:t>
            </a:r>
            <a:r>
              <a:rPr lang="en-US" dirty="0" err="1" smtClean="0"/>
              <a:t>ed</a:t>
            </a:r>
            <a:r>
              <a:rPr lang="en-US" dirty="0" smtClean="0"/>
              <a:t>” phrase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interruption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014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smtClean="0"/>
              <a:t>Please…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r>
              <a:rPr lang="en-US" dirty="0" smtClean="0"/>
              <a:t>Remove pages #13-18. </a:t>
            </a:r>
          </a:p>
          <a:p>
            <a:endParaRPr lang="en-US" dirty="0"/>
          </a:p>
          <a:p>
            <a:pPr lvl="1"/>
            <a:r>
              <a:rPr lang="en-US" dirty="0" smtClean="0"/>
              <a:t>Fold them so that they stay together (I’ll staple/hole punch them)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Pass the set forward</a:t>
            </a:r>
          </a:p>
          <a:p>
            <a:endParaRPr lang="en-US" dirty="0"/>
          </a:p>
          <a:p>
            <a:pPr lvl="1"/>
            <a:r>
              <a:rPr lang="en-US" dirty="0" smtClean="0"/>
              <a:t>You will complete them with the substitute tomorrow; they will be graded.</a:t>
            </a:r>
          </a:p>
          <a:p>
            <a:endParaRPr lang="en-US" dirty="0" smtClean="0"/>
          </a:p>
          <a:p>
            <a:r>
              <a:rPr lang="en-US" dirty="0" smtClean="0"/>
              <a:t>Pre-AP: After finishing, you may begin working on your HOMS essay.  </a:t>
            </a:r>
          </a:p>
          <a:p>
            <a:endParaRPr lang="en-US" dirty="0"/>
          </a:p>
          <a:p>
            <a:r>
              <a:rPr lang="en-US" dirty="0" smtClean="0"/>
              <a:t>Standard: After finishing, you need to rewrite your short answer for “The Necklace.” </a:t>
            </a:r>
          </a:p>
        </p:txBody>
      </p:sp>
    </p:spTree>
    <p:extLst>
      <p:ext uri="{BB962C8B-B14F-4D97-AF65-F5344CB8AC3E}">
        <p14:creationId xmlns:p14="http://schemas.microsoft.com/office/powerpoint/2010/main" val="3342383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121</TotalTime>
  <Words>388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PowerPoint Presentation</vt:lpstr>
      <vt:lpstr>Comma Rule #5</vt:lpstr>
      <vt:lpstr>Practice (Copy and add commas IF needed)</vt:lpstr>
      <vt:lpstr>PowerPoint Presentation</vt:lpstr>
      <vt:lpstr>PowerPoint Presentation</vt:lpstr>
      <vt:lpstr>Please…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Crystal</dc:creator>
  <cp:lastModifiedBy>Crystal</cp:lastModifiedBy>
  <cp:revision>13</cp:revision>
  <dcterms:created xsi:type="dcterms:W3CDTF">2014-10-02T03:47:51Z</dcterms:created>
  <dcterms:modified xsi:type="dcterms:W3CDTF">2014-10-02T05:50:58Z</dcterms:modified>
</cp:coreProperties>
</file>