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08E0349-8262-4B11-9B32-77E98437F3E0}" type="datetimeFigureOut">
              <a:rPr lang="en-US" smtClean="0"/>
              <a:t>9/4/2014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06DA04-C78D-4CFC-8C8F-5132C798046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Fifteen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South </a:t>
            </a:r>
            <a:r>
              <a:rPr lang="en-US" dirty="0"/>
              <a:t>of the Bridge on </a:t>
            </a:r>
            <a:r>
              <a:rPr lang="en-US" dirty="0" smtClean="0"/>
              <a:t>Seventeenth</a:t>
            </a:r>
            <a:endParaRPr lang="en-US" dirty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/>
              <a:t>found back of the willows one </a:t>
            </a:r>
            <a:r>
              <a:rPr lang="en-US" dirty="0" smtClean="0"/>
              <a:t>summer</a:t>
            </a:r>
            <a:endParaRPr lang="en-US" dirty="0"/>
          </a:p>
          <a:p>
            <a:pPr>
              <a:buNone/>
            </a:pPr>
            <a:r>
              <a:rPr lang="en-US" dirty="0" smtClean="0"/>
              <a:t>day </a:t>
            </a:r>
            <a:r>
              <a:rPr lang="en-US" dirty="0"/>
              <a:t>a motorcycle with engine </a:t>
            </a:r>
            <a:r>
              <a:rPr lang="en-US" dirty="0" smtClean="0"/>
              <a:t>running</a:t>
            </a:r>
            <a:endParaRPr lang="en-US" dirty="0"/>
          </a:p>
          <a:p>
            <a:pPr>
              <a:buNone/>
            </a:pPr>
            <a:r>
              <a:rPr lang="en-US" dirty="0" smtClean="0"/>
              <a:t>as </a:t>
            </a:r>
            <a:r>
              <a:rPr lang="en-US" dirty="0"/>
              <a:t>it lay on its side, ticking </a:t>
            </a:r>
            <a:r>
              <a:rPr lang="en-US" dirty="0" smtClean="0"/>
              <a:t>over</a:t>
            </a:r>
            <a:endParaRPr lang="en-US" dirty="0"/>
          </a:p>
          <a:p>
            <a:pPr>
              <a:buNone/>
            </a:pPr>
            <a:r>
              <a:rPr lang="en-US" dirty="0" smtClean="0"/>
              <a:t>slowly </a:t>
            </a:r>
            <a:r>
              <a:rPr lang="en-US" dirty="0"/>
              <a:t>in the high grass. I was fifteen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(Draw a picture of this stanza (imagery))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 admired all that pulsing gleam, </a:t>
            </a:r>
            <a:r>
              <a:rPr lang="en-US" dirty="0" smtClean="0"/>
              <a:t>the</a:t>
            </a:r>
          </a:p>
          <a:p>
            <a:pPr>
              <a:buNone/>
            </a:pPr>
            <a:r>
              <a:rPr lang="en-US" dirty="0" smtClean="0"/>
              <a:t>shiny </a:t>
            </a:r>
            <a:r>
              <a:rPr lang="en-US" dirty="0" smtClean="0"/>
              <a:t>flanks, the demure </a:t>
            </a:r>
            <a:r>
              <a:rPr lang="en-US" dirty="0" smtClean="0"/>
              <a:t>headlights</a:t>
            </a:r>
          </a:p>
          <a:p>
            <a:pPr>
              <a:buNone/>
            </a:pPr>
            <a:r>
              <a:rPr lang="en-US" dirty="0" smtClean="0"/>
              <a:t>fringed </a:t>
            </a:r>
            <a:r>
              <a:rPr lang="en-US" dirty="0" smtClean="0"/>
              <a:t>where it lay; I led it </a:t>
            </a:r>
            <a:r>
              <a:rPr lang="en-US" dirty="0" smtClean="0"/>
              <a:t>gently</a:t>
            </a:r>
          </a:p>
          <a:p>
            <a:pPr>
              <a:buNone/>
            </a:pPr>
            <a:r>
              <a:rPr lang="en-US" dirty="0" smtClean="0"/>
              <a:t>to </a:t>
            </a:r>
            <a:r>
              <a:rPr lang="en-US" dirty="0" smtClean="0"/>
              <a:t>the road and stood with </a:t>
            </a:r>
            <a:r>
              <a:rPr lang="en-US" dirty="0" smtClean="0"/>
              <a:t>that </a:t>
            </a:r>
          </a:p>
          <a:p>
            <a:pPr>
              <a:buNone/>
            </a:pPr>
            <a:r>
              <a:rPr lang="en-US" dirty="0" smtClean="0"/>
              <a:t>companion</a:t>
            </a:r>
            <a:r>
              <a:rPr lang="en-US" dirty="0" smtClean="0"/>
              <a:t>, ready and friendly. I was fifteen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(Draw another picture of this stanza)</a:t>
            </a: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81328"/>
            <a:ext cx="8229600" cy="4690872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We could find the end of a road, </a:t>
            </a:r>
            <a:r>
              <a:rPr lang="en-US" dirty="0" smtClean="0"/>
              <a:t>meet</a:t>
            </a:r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sky on out Seventeenth. I thought </a:t>
            </a:r>
            <a:r>
              <a:rPr lang="en-US" dirty="0" smtClean="0"/>
              <a:t>about</a:t>
            </a:r>
          </a:p>
          <a:p>
            <a:pPr>
              <a:buNone/>
            </a:pPr>
            <a:r>
              <a:rPr lang="en-US" dirty="0" smtClean="0"/>
              <a:t>hills</a:t>
            </a:r>
            <a:r>
              <a:rPr lang="en-US" dirty="0" smtClean="0"/>
              <a:t>, and patting the handle got back </a:t>
            </a:r>
            <a:r>
              <a:rPr lang="en-US" dirty="0" smtClean="0"/>
              <a:t>a </a:t>
            </a:r>
          </a:p>
          <a:p>
            <a:pPr>
              <a:buNone/>
            </a:pPr>
            <a:r>
              <a:rPr lang="en-US" dirty="0" smtClean="0"/>
              <a:t>confident </a:t>
            </a:r>
            <a:r>
              <a:rPr lang="en-US" dirty="0" smtClean="0"/>
              <a:t>opinion. On the bridge we </a:t>
            </a:r>
            <a:r>
              <a:rPr lang="en-US" dirty="0" smtClean="0"/>
              <a:t>indulged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/>
              <a:t>forward feeling, a tremble. I was fifteen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(Draw another picture)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Stanza 4/5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381000" y="1481328"/>
            <a:ext cx="830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Thinking, back farther in the grass I </a:t>
            </a:r>
            <a:r>
              <a:rPr lang="en-US" dirty="0" smtClean="0"/>
              <a:t>found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the </a:t>
            </a:r>
            <a:r>
              <a:rPr lang="en-US" dirty="0" smtClean="0"/>
              <a:t>owner, just coming to, where he </a:t>
            </a:r>
            <a:r>
              <a:rPr lang="en-US" dirty="0" smtClean="0"/>
              <a:t>had flipped</a:t>
            </a:r>
          </a:p>
          <a:p>
            <a:pPr>
              <a:buNone/>
            </a:pPr>
            <a:r>
              <a:rPr lang="en-US" dirty="0" smtClean="0"/>
              <a:t>over </a:t>
            </a:r>
            <a:r>
              <a:rPr lang="en-US" dirty="0" smtClean="0"/>
              <a:t>the rail. He had blood on his hand, was </a:t>
            </a:r>
            <a:r>
              <a:rPr lang="en-US" dirty="0" smtClean="0"/>
              <a:t>pale—</a:t>
            </a:r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smtClean="0"/>
              <a:t>helped him walk to his machine. He ran his </a:t>
            </a:r>
            <a:r>
              <a:rPr lang="en-US" dirty="0" smtClean="0"/>
              <a:t>hand</a:t>
            </a:r>
          </a:p>
          <a:p>
            <a:pPr>
              <a:buNone/>
            </a:pPr>
            <a:r>
              <a:rPr lang="en-US" dirty="0" smtClean="0"/>
              <a:t>over </a:t>
            </a:r>
            <a:r>
              <a:rPr lang="en-US" dirty="0" smtClean="0"/>
              <a:t>it, called me a good man, roared away.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r>
              <a:rPr lang="en-US" dirty="0" smtClean="0"/>
              <a:t>I </a:t>
            </a:r>
            <a:r>
              <a:rPr lang="en-US" dirty="0" smtClean="0"/>
              <a:t>stood there, fifteen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(Draw one last picture)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Short answer question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Block out ten lines on your paper</a:t>
            </a:r>
          </a:p>
          <a:p>
            <a:endParaRPr lang="en-US" dirty="0" smtClean="0"/>
          </a:p>
          <a:p>
            <a:r>
              <a:rPr lang="en-US" dirty="0" smtClean="0"/>
              <a:t>Write this question above the box</a:t>
            </a:r>
          </a:p>
          <a:p>
            <a:pPr lvl="1"/>
            <a:r>
              <a:rPr lang="en-US" dirty="0" smtClean="0"/>
              <a:t>How would you describe the boy in this poem?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Write one paragraph in the box answering that question. Use the following sentence stems: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533400" y="304800"/>
            <a:ext cx="8153400" cy="6324600"/>
          </a:xfrm>
        </p:spPr>
        <p:txBody>
          <a:bodyPr>
            <a:normAutofit/>
          </a:bodyPr>
          <a:lstStyle/>
          <a:p>
            <a:r>
              <a:rPr lang="en-US" dirty="0" smtClean="0"/>
              <a:t>Turn to page 699 in your book for the poem.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Write </a:t>
            </a:r>
            <a:r>
              <a:rPr lang="en-US" dirty="0" smtClean="0"/>
              <a:t>this question above the </a:t>
            </a:r>
            <a:r>
              <a:rPr lang="en-US" dirty="0" smtClean="0"/>
              <a:t>box:</a:t>
            </a:r>
            <a:endParaRPr lang="en-US" dirty="0" smtClean="0"/>
          </a:p>
          <a:p>
            <a:pPr lvl="1"/>
            <a:r>
              <a:rPr lang="en-US" dirty="0" smtClean="0"/>
              <a:t>How would you describe the boy in this poem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Answer the question using ABC format:</a:t>
            </a:r>
          </a:p>
          <a:p>
            <a:pPr lvl="1"/>
            <a:r>
              <a:rPr lang="en-US" dirty="0" smtClean="0"/>
              <a:t>A: Answer the question</a:t>
            </a:r>
          </a:p>
          <a:p>
            <a:pPr lvl="1"/>
            <a:r>
              <a:rPr lang="en-US" dirty="0" smtClean="0"/>
              <a:t>B: Bring in the text to support your answer</a:t>
            </a:r>
          </a:p>
          <a:p>
            <a:pPr lvl="1"/>
            <a:r>
              <a:rPr lang="en-US" dirty="0" smtClean="0"/>
              <a:t>C: Connect your B part to your A part (Comment on how your evidence proves your point.)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 on next slide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457200" y="228600"/>
            <a:ext cx="8229600" cy="64770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Write one paragraph in the box answering that question. Use the following template for your </a:t>
            </a:r>
            <a:r>
              <a:rPr lang="en-US" sz="2400" dirty="0" smtClean="0"/>
              <a:t>answer: </a:t>
            </a:r>
            <a:endParaRPr lang="en-US" sz="2400" dirty="0" smtClean="0"/>
          </a:p>
          <a:p>
            <a:pPr lvl="1"/>
            <a:r>
              <a:rPr lang="en-US" dirty="0" smtClean="0"/>
              <a:t>The boy is described as </a:t>
            </a:r>
            <a:r>
              <a:rPr lang="en-US" u="sng" dirty="0" smtClean="0"/>
              <a:t>(insert the QUALITY that you inferred about the boy here). </a:t>
            </a:r>
            <a:r>
              <a:rPr lang="en-US" dirty="0" smtClean="0"/>
              <a:t>One can see this in lines </a:t>
            </a:r>
            <a:r>
              <a:rPr lang="en-US" u="sng" dirty="0" smtClean="0"/>
              <a:t>(insert line #s) </a:t>
            </a:r>
            <a:r>
              <a:rPr lang="en-US" dirty="0" smtClean="0"/>
              <a:t>where he </a:t>
            </a:r>
            <a:r>
              <a:rPr lang="en-US" u="sng" dirty="0" smtClean="0"/>
              <a:t>(“</a:t>
            </a:r>
            <a:r>
              <a:rPr lang="en-US" u="sng" dirty="0" smtClean="0"/>
              <a:t>insert quote from the poem here that supports your point” ).</a:t>
            </a:r>
            <a:r>
              <a:rPr lang="en-US" dirty="0" smtClean="0"/>
              <a:t> This shows </a:t>
            </a:r>
            <a:r>
              <a:rPr lang="en-US" u="sng" dirty="0" smtClean="0"/>
              <a:t>(insert quality here again)</a:t>
            </a:r>
            <a:r>
              <a:rPr lang="en-US" dirty="0" smtClean="0"/>
              <a:t> because (</a:t>
            </a:r>
            <a:r>
              <a:rPr lang="en-US" u="sng" dirty="0" smtClean="0"/>
              <a:t>explain your background </a:t>
            </a:r>
            <a:r>
              <a:rPr lang="en-US" u="sng" dirty="0" smtClean="0"/>
              <a:t>knowledge about the quality).</a:t>
            </a:r>
          </a:p>
          <a:p>
            <a:pPr lvl="1"/>
            <a:r>
              <a:rPr lang="en-US" dirty="0" smtClean="0"/>
              <a:t>No floating quotes. Introduce your quotes. </a:t>
            </a:r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The boy is described as being </a:t>
            </a:r>
            <a:r>
              <a:rPr lang="en-US" u="sng" dirty="0" smtClean="0"/>
              <a:t>adventurous</a:t>
            </a:r>
            <a:r>
              <a:rPr lang="en-US" dirty="0" smtClean="0"/>
              <a:t>. One can see this in lines </a:t>
            </a:r>
            <a:r>
              <a:rPr lang="en-US" u="sng" dirty="0" smtClean="0"/>
              <a:t>11-12</a:t>
            </a:r>
            <a:r>
              <a:rPr lang="en-US" dirty="0" smtClean="0"/>
              <a:t>, where he fantasizes that </a:t>
            </a:r>
            <a:r>
              <a:rPr lang="en-US" u="sng" dirty="0" smtClean="0"/>
              <a:t>“</a:t>
            </a:r>
            <a:r>
              <a:rPr lang="en-US" u="sng" dirty="0" smtClean="0"/>
              <a:t>We could find the end of a road, </a:t>
            </a:r>
            <a:r>
              <a:rPr lang="en-US" u="sng" dirty="0" smtClean="0"/>
              <a:t>meet / the </a:t>
            </a:r>
            <a:r>
              <a:rPr lang="en-US" u="sng" dirty="0" smtClean="0"/>
              <a:t>sky on out </a:t>
            </a:r>
            <a:r>
              <a:rPr lang="en-US" u="sng" dirty="0" smtClean="0"/>
              <a:t>Seventeenth.” </a:t>
            </a:r>
            <a:r>
              <a:rPr lang="en-US" dirty="0" smtClean="0"/>
              <a:t>This shows </a:t>
            </a:r>
            <a:r>
              <a:rPr lang="en-US" u="sng" dirty="0" smtClean="0"/>
              <a:t>adventurousness</a:t>
            </a:r>
            <a:r>
              <a:rPr lang="en-US" dirty="0" smtClean="0"/>
              <a:t> because </a:t>
            </a:r>
            <a:r>
              <a:rPr lang="en-US" u="sng" dirty="0" smtClean="0"/>
              <a:t>it shows he is curious about what is out there for him in the world.</a:t>
            </a:r>
            <a:r>
              <a:rPr lang="en-US" dirty="0" smtClean="0"/>
              <a:t> It also shows he’s </a:t>
            </a:r>
            <a:r>
              <a:rPr lang="en-US" u="sng" dirty="0" smtClean="0"/>
              <a:t>adventurous</a:t>
            </a:r>
            <a:r>
              <a:rPr lang="en-US" dirty="0" smtClean="0"/>
              <a:t> because </a:t>
            </a:r>
            <a:r>
              <a:rPr lang="en-US" u="sng" dirty="0" smtClean="0"/>
              <a:t>there’s no such thing as meeting “the end” of “the sky.” This means he wants to keep going and explore everything. </a:t>
            </a:r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boy is described as being adventurous. </a:t>
            </a:r>
            <a:r>
              <a:rPr lang="en-US" u="sng" dirty="0" smtClean="0"/>
              <a:t>“We could find the end of a road, meet / the sky on out Seventeenth.”</a:t>
            </a:r>
            <a:r>
              <a:rPr lang="en-US" dirty="0" smtClean="0"/>
              <a:t> The boy is obviously adventurous.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boy is described as being adventurous. </a:t>
            </a:r>
            <a:r>
              <a:rPr lang="en-US" u="sng" dirty="0" smtClean="0"/>
              <a:t>“</a:t>
            </a:r>
            <a:r>
              <a:rPr lang="en-US" u="sng" dirty="0" smtClean="0"/>
              <a:t>“We could find the end of a road, meet / the sky on out Seventeenth</a:t>
            </a:r>
            <a:r>
              <a:rPr lang="en-US" u="sng" dirty="0" smtClean="0"/>
              <a:t>.”</a:t>
            </a:r>
          </a:p>
          <a:p>
            <a:endParaRPr lang="en-US" dirty="0" smtClean="0"/>
          </a:p>
          <a:p>
            <a:pPr marL="274320" lvl="1"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en-US" dirty="0" smtClean="0"/>
              <a:t>The boy is described as being </a:t>
            </a:r>
            <a:r>
              <a:rPr lang="en-US" u="sng" dirty="0" smtClean="0"/>
              <a:t>adventurous</a:t>
            </a:r>
            <a:r>
              <a:rPr lang="en-US" dirty="0" smtClean="0"/>
              <a:t>. One can see this in because the boy wants to take the motorcycle out on the road. This shows </a:t>
            </a:r>
            <a:r>
              <a:rPr lang="en-US" u="sng" dirty="0" smtClean="0"/>
              <a:t>adventurousness</a:t>
            </a:r>
            <a:r>
              <a:rPr lang="en-US" dirty="0" smtClean="0"/>
              <a:t> because </a:t>
            </a:r>
            <a:r>
              <a:rPr lang="en-US" u="sng" dirty="0" smtClean="0"/>
              <a:t>it shows he is curious </a:t>
            </a:r>
            <a:r>
              <a:rPr lang="en-US" u="sng" dirty="0" smtClean="0"/>
              <a:t>about what is out there for him in the </a:t>
            </a:r>
            <a:r>
              <a:rPr lang="en-US" u="sng" dirty="0" smtClean="0"/>
              <a:t>world. </a:t>
            </a:r>
            <a:endParaRPr lang="en-US" u="sng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89</TotalTime>
  <Words>618</Words>
  <Application>Microsoft Office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Oriel</vt:lpstr>
      <vt:lpstr>Fifteen </vt:lpstr>
      <vt:lpstr>Stanza 1</vt:lpstr>
      <vt:lpstr>Stanza 2</vt:lpstr>
      <vt:lpstr>Stanza 3</vt:lpstr>
      <vt:lpstr>Stanza 4/5</vt:lpstr>
      <vt:lpstr>Short answer question</vt:lpstr>
      <vt:lpstr>Slide 7</vt:lpstr>
      <vt:lpstr>Slide 8</vt:lpstr>
      <vt:lpstr>Bad examples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Fifteen </dc:title>
  <dc:creator>Crystal Orozco</dc:creator>
  <cp:lastModifiedBy>Crystal Orozco</cp:lastModifiedBy>
  <cp:revision>4</cp:revision>
  <dcterms:created xsi:type="dcterms:W3CDTF">2014-09-04T19:47:16Z</dcterms:created>
  <dcterms:modified xsi:type="dcterms:W3CDTF">2014-09-04T21:17:09Z</dcterms:modified>
</cp:coreProperties>
</file>