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1"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70" autoAdjust="0"/>
    <p:restoredTop sz="94660"/>
  </p:normalViewPr>
  <p:slideViewPr>
    <p:cSldViewPr>
      <p:cViewPr varScale="1">
        <p:scale>
          <a:sx n="63" d="100"/>
          <a:sy n="63" d="100"/>
        </p:scale>
        <p:origin x="-108" y="-2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312EA4-2128-4024-B9E2-E8DE98D4848B}" type="datetimeFigureOut">
              <a:rPr lang="en-US" smtClean="0"/>
              <a:t>9/11/2014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962EB-5812-4231-9E0D-4364220750C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A962EB-5812-4231-9E0D-4364220750CB}"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A962EB-5812-4231-9E0D-4364220750CB}"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02F3D68-A26E-4001-9522-129E5B87F5C2}"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F9C4AA3-A0FF-4F00-9389-7FD31BC53695}"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F3D68-A26E-4001-9522-129E5B87F5C2}"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C4AA3-A0FF-4F00-9389-7FD31BC536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F3D68-A26E-4001-9522-129E5B87F5C2}"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C4AA3-A0FF-4F00-9389-7FD31BC536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F3D68-A26E-4001-9522-129E5B87F5C2}"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C4AA3-A0FF-4F00-9389-7FD31BC536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02F3D68-A26E-4001-9522-129E5B87F5C2}" type="datetimeFigureOut">
              <a:rPr lang="en-US" smtClean="0"/>
              <a:pPr/>
              <a:t>9/10/2014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C4AA3-A0FF-4F00-9389-7FD31BC53695}"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2F3D68-A26E-4001-9522-129E5B87F5C2}" type="datetimeFigureOut">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C4AA3-A0FF-4F00-9389-7FD31BC536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2F3D68-A26E-4001-9522-129E5B87F5C2}" type="datetimeFigureOut">
              <a:rPr lang="en-US" smtClean="0"/>
              <a:pPr/>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C4AA3-A0FF-4F00-9389-7FD31BC536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2F3D68-A26E-4001-9522-129E5B87F5C2}" type="datetimeFigureOut">
              <a:rPr lang="en-US" smtClean="0"/>
              <a:pPr/>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C4AA3-A0FF-4F00-9389-7FD31BC536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02F3D68-A26E-4001-9522-129E5B87F5C2}" type="datetimeFigureOut">
              <a:rPr lang="en-US" smtClean="0"/>
              <a:pPr/>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C4AA3-A0FF-4F00-9389-7FD31BC536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2F3D68-A26E-4001-9522-129E5B87F5C2}" type="datetimeFigureOut">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C4AA3-A0FF-4F00-9389-7FD31BC53695}"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02F3D68-A26E-4001-9522-129E5B87F5C2}" type="datetimeFigureOut">
              <a:rPr lang="en-US" smtClean="0"/>
              <a:pPr/>
              <a:t>9/10/2014</a:t>
            </a:fld>
            <a:endParaRPr lang="en-US"/>
          </a:p>
        </p:txBody>
      </p:sp>
      <p:sp>
        <p:nvSpPr>
          <p:cNvPr id="7" name="Slide Number Placeholder 6"/>
          <p:cNvSpPr>
            <a:spLocks noGrp="1"/>
          </p:cNvSpPr>
          <p:nvPr>
            <p:ph type="sldNum" sz="quarter" idx="12"/>
          </p:nvPr>
        </p:nvSpPr>
        <p:spPr/>
        <p:txBody>
          <a:bodyPr/>
          <a:lstStyle/>
          <a:p>
            <a:fld id="{4F9C4AA3-A0FF-4F00-9389-7FD31BC53695}"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02F3D68-A26E-4001-9522-129E5B87F5C2}" type="datetimeFigureOut">
              <a:rPr lang="en-US" smtClean="0"/>
              <a:pPr/>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F9C4AA3-A0FF-4F00-9389-7FD31BC53695}"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endParaRPr lang="en-US" dirty="0"/>
          </a:p>
        </p:txBody>
      </p:sp>
    </p:spTree>
    <p:extLst>
      <p:ext uri="{BB962C8B-B14F-4D97-AF65-F5344CB8AC3E}">
        <p14:creationId xmlns:p14="http://schemas.microsoft.com/office/powerpoint/2010/main" xmlns="" val="1598364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Read the poem “Fifteen” by William Stafford</a:t>
            </a:r>
          </a:p>
          <a:p>
            <a:pPr marL="514350" indent="-514350">
              <a:buFont typeface="+mj-lt"/>
              <a:buAutoNum type="arabicPeriod"/>
            </a:pPr>
            <a:r>
              <a:rPr lang="en-US" dirty="0" smtClean="0"/>
              <a:t>Write your own analytical paragraph by imitating a short analytical paragraph model. </a:t>
            </a:r>
          </a:p>
        </p:txBody>
      </p:sp>
    </p:spTree>
    <p:extLst>
      <p:ext uri="{BB962C8B-B14F-4D97-AF65-F5344CB8AC3E}">
        <p14:creationId xmlns:p14="http://schemas.microsoft.com/office/powerpoint/2010/main" xmlns="" val="297337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paragraph</a:t>
            </a:r>
            <a:endParaRPr lang="en-US" dirty="0"/>
          </a:p>
        </p:txBody>
      </p:sp>
      <p:sp>
        <p:nvSpPr>
          <p:cNvPr id="3" name="Content Placeholder 2"/>
          <p:cNvSpPr>
            <a:spLocks noGrp="1"/>
          </p:cNvSpPr>
          <p:nvPr>
            <p:ph idx="1"/>
          </p:nvPr>
        </p:nvSpPr>
        <p:spPr>
          <a:xfrm>
            <a:off x="381000" y="1219200"/>
            <a:ext cx="8305800" cy="5257800"/>
          </a:xfrm>
        </p:spPr>
        <p:txBody>
          <a:bodyPr numCol="1">
            <a:normAutofit/>
          </a:bodyPr>
          <a:lstStyle/>
          <a:p>
            <a:pPr marL="0" indent="0">
              <a:buNone/>
            </a:pPr>
            <a:r>
              <a:rPr lang="en-US" dirty="0" smtClean="0"/>
              <a:t>Question:</a:t>
            </a:r>
          </a:p>
          <a:p>
            <a:pPr marL="0" indent="0">
              <a:buNone/>
            </a:pPr>
            <a:r>
              <a:rPr lang="en-US" dirty="0" smtClean="0"/>
              <a:t>How would you describe the boy in the poem “Fifteen”?</a:t>
            </a:r>
          </a:p>
          <a:p>
            <a:pPr marL="0" lvl="1" indent="0">
              <a:buNone/>
            </a:pPr>
            <a:r>
              <a:rPr lang="en-US" dirty="0" smtClean="0"/>
              <a:t>The boy is described as being adventurous. One can see this in lines 11-12, where he is fantasizing about taking the bike out for a spin, saying  “We could find the end of a road, meet / the sky on out Seventeenth.” This shows he’s adventurous because there’s no such thing as meeting “the end” of “the sky.” This means he wants to keep going and explore everything. Thus, we can conclude the boy is curious and has a strong wanderlust. </a:t>
            </a:r>
            <a:endParaRPr lang="en-US" dirty="0"/>
          </a:p>
          <a:p>
            <a:pPr marL="0" lvl="1" indent="0">
              <a:buNone/>
            </a:pPr>
            <a:endParaRPr lang="en-US" dirty="0" smtClean="0"/>
          </a:p>
          <a:p>
            <a:pPr marL="0" lvl="1" indent="0">
              <a:buNone/>
            </a:pPr>
            <a:r>
              <a:rPr lang="en-US" dirty="0" smtClean="0"/>
              <a:t>Notice anything about this paragraph?</a:t>
            </a:r>
          </a:p>
          <a:p>
            <a:pPr marL="0" lvl="1"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xmlns="" val="1239229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pPr marL="0" lvl="1" indent="0">
              <a:buNone/>
            </a:pPr>
            <a:r>
              <a:rPr lang="en-US" sz="2600" dirty="0" smtClean="0"/>
              <a:t>The boy is described as being </a:t>
            </a:r>
            <a:r>
              <a:rPr lang="en-US" sz="2600" u="sng" dirty="0" smtClean="0"/>
              <a:t>adventurous</a:t>
            </a:r>
            <a:r>
              <a:rPr lang="en-US" sz="2600" dirty="0" smtClean="0"/>
              <a:t>. One can see this in lines </a:t>
            </a:r>
            <a:r>
              <a:rPr lang="en-US" sz="2600" u="sng" dirty="0" smtClean="0"/>
              <a:t>11-12</a:t>
            </a:r>
            <a:r>
              <a:rPr lang="en-US" sz="2600" dirty="0" smtClean="0"/>
              <a:t>, where he is fantasizing about taking the bike out for a spin, saying  </a:t>
            </a:r>
            <a:r>
              <a:rPr lang="en-US" sz="2600" u="sng" dirty="0" smtClean="0"/>
              <a:t>“We could find the end of a road, meet / the sky on out Seventeenth.” </a:t>
            </a:r>
            <a:r>
              <a:rPr lang="en-US" sz="2600" dirty="0" smtClean="0"/>
              <a:t>It shows he’s </a:t>
            </a:r>
            <a:r>
              <a:rPr lang="en-US" sz="2600" u="sng" dirty="0" smtClean="0"/>
              <a:t>adventurous</a:t>
            </a:r>
            <a:r>
              <a:rPr lang="en-US" sz="2600" dirty="0" smtClean="0"/>
              <a:t> because </a:t>
            </a:r>
            <a:r>
              <a:rPr lang="en-US" sz="2600" u="sng" dirty="0" smtClean="0"/>
              <a:t>there’s no such thing as meeting “the end” of “the sky.” </a:t>
            </a:r>
            <a:r>
              <a:rPr lang="en-US" sz="2600" dirty="0" smtClean="0"/>
              <a:t>This means </a:t>
            </a:r>
            <a:r>
              <a:rPr lang="en-US" sz="2600" u="sng" dirty="0" smtClean="0"/>
              <a:t>he wants to keep going and explore everything. Thus, we can conclude the boy is curious and has a strong wanderlust. </a:t>
            </a:r>
          </a:p>
          <a:p>
            <a:pPr marL="0" lvl="1" indent="0">
              <a:buNone/>
            </a:pPr>
            <a:endParaRPr lang="en-US" sz="2600" u="sng" dirty="0" smtClean="0"/>
          </a:p>
          <a:p>
            <a:pPr marL="0" lvl="1" indent="0">
              <a:buNone/>
            </a:pPr>
            <a:endParaRPr lang="en-US" sz="2600" u="sng" dirty="0"/>
          </a:p>
          <a:p>
            <a:pPr marL="0" lvl="1" indent="0">
              <a:buNone/>
            </a:pPr>
            <a:r>
              <a:rPr lang="en-US" sz="2600" b="1" dirty="0" smtClean="0"/>
              <a:t>This is a dialectical journal entry </a:t>
            </a:r>
            <a:r>
              <a:rPr lang="en-US" sz="2600" dirty="0" smtClean="0"/>
              <a:t>put into proper paragraph form! (1</a:t>
            </a:r>
            <a:r>
              <a:rPr lang="en-US" sz="2600" baseline="30000" dirty="0" smtClean="0"/>
              <a:t>st</a:t>
            </a:r>
            <a:r>
              <a:rPr lang="en-US" sz="2600" dirty="0" smtClean="0"/>
              <a:t> sentence=inference, 2</a:t>
            </a:r>
            <a:r>
              <a:rPr lang="en-US" sz="2600" baseline="30000" dirty="0" smtClean="0"/>
              <a:t>nd</a:t>
            </a:r>
            <a:r>
              <a:rPr lang="en-US" sz="2600" dirty="0" smtClean="0"/>
              <a:t>= context/textual reference, 3</a:t>
            </a:r>
            <a:r>
              <a:rPr lang="en-US" sz="2600" baseline="30000" dirty="0" smtClean="0"/>
              <a:t>rd</a:t>
            </a:r>
            <a:r>
              <a:rPr lang="en-US" sz="2600" dirty="0" smtClean="0"/>
              <a:t>/4th =Commentary, 4</a:t>
            </a:r>
            <a:r>
              <a:rPr lang="en-US" sz="2600" baseline="30000" dirty="0" smtClean="0"/>
              <a:t>th</a:t>
            </a:r>
            <a:r>
              <a:rPr lang="en-US" sz="2600" dirty="0" smtClean="0"/>
              <a:t>=repetition of inference.)</a:t>
            </a:r>
          </a:p>
          <a:p>
            <a:pPr marL="0" lvl="1" indent="0">
              <a:buNone/>
            </a:pPr>
            <a:endParaRPr lang="en-US" sz="2600" dirty="0"/>
          </a:p>
          <a:p>
            <a:pPr marL="0" lvl="1" indent="0">
              <a:buNone/>
            </a:pPr>
            <a:r>
              <a:rPr lang="en-US" sz="2600" dirty="0" smtClean="0"/>
              <a:t>You can copy the words that aren’t underlined, but everything else has to be your own. Don’t use the same quote as mine, please. </a:t>
            </a:r>
          </a:p>
          <a:p>
            <a:pPr marL="0" lvl="1" indent="0">
              <a:buNone/>
            </a:pPr>
            <a:endParaRPr lang="en-US" sz="2600" dirty="0"/>
          </a:p>
          <a:p>
            <a:pPr marL="0" lvl="1" indent="0">
              <a:buNone/>
            </a:pPr>
            <a:r>
              <a:rPr lang="en-US" sz="2600" dirty="0" smtClean="0"/>
              <a:t>What other words can you choose to describe the boy? </a:t>
            </a:r>
          </a:p>
          <a:p>
            <a:pPr marL="0" indent="0">
              <a:buNone/>
            </a:pPr>
            <a:endParaRPr lang="en-US" dirty="0"/>
          </a:p>
        </p:txBody>
      </p:sp>
    </p:spTree>
    <p:extLst>
      <p:ext uri="{BB962C8B-B14F-4D97-AF65-F5344CB8AC3E}">
        <p14:creationId xmlns:p14="http://schemas.microsoft.com/office/powerpoint/2010/main" xmlns="" val="139363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terminology </a:t>
            </a:r>
            <a:endParaRPr lang="en-US" dirty="0"/>
          </a:p>
        </p:txBody>
      </p:sp>
      <p:sp>
        <p:nvSpPr>
          <p:cNvPr id="3" name="Text Placeholder 2"/>
          <p:cNvSpPr>
            <a:spLocks noGrp="1"/>
          </p:cNvSpPr>
          <p:nvPr>
            <p:ph type="body" idx="1"/>
          </p:nvPr>
        </p:nvSpPr>
        <p:spPr/>
        <p:txBody>
          <a:bodyPr/>
          <a:lstStyle/>
          <a:p>
            <a:r>
              <a:rPr lang="en-US" dirty="0" smtClean="0"/>
              <a:t>Dialectical Journal Terms	</a:t>
            </a:r>
            <a:endParaRPr lang="en-US" dirty="0"/>
          </a:p>
        </p:txBody>
      </p:sp>
      <p:sp>
        <p:nvSpPr>
          <p:cNvPr id="4" name="Content Placeholder 3"/>
          <p:cNvSpPr>
            <a:spLocks noGrp="1"/>
          </p:cNvSpPr>
          <p:nvPr>
            <p:ph sz="half" idx="2"/>
          </p:nvPr>
        </p:nvSpPr>
        <p:spPr/>
        <p:txBody>
          <a:bodyPr/>
          <a:lstStyle/>
          <a:p>
            <a:r>
              <a:rPr lang="en-US" dirty="0" smtClean="0"/>
              <a:t>Inference</a:t>
            </a:r>
          </a:p>
          <a:p>
            <a:endParaRPr lang="en-US" dirty="0" smtClean="0"/>
          </a:p>
          <a:p>
            <a:r>
              <a:rPr lang="en-US" dirty="0" smtClean="0"/>
              <a:t>Context/Textual reference</a:t>
            </a:r>
          </a:p>
          <a:p>
            <a:endParaRPr lang="en-US" dirty="0" smtClean="0"/>
          </a:p>
          <a:p>
            <a:r>
              <a:rPr lang="en-US" dirty="0" smtClean="0"/>
              <a:t>Commentary</a:t>
            </a:r>
          </a:p>
          <a:p>
            <a:endParaRPr lang="en-US" dirty="0" smtClean="0"/>
          </a:p>
          <a:p>
            <a:r>
              <a:rPr lang="en-US" dirty="0" smtClean="0"/>
              <a:t>Repeat inference</a:t>
            </a:r>
            <a:endParaRPr lang="en-US" dirty="0"/>
          </a:p>
        </p:txBody>
      </p:sp>
      <p:sp>
        <p:nvSpPr>
          <p:cNvPr id="5" name="Text Placeholder 4"/>
          <p:cNvSpPr>
            <a:spLocks noGrp="1"/>
          </p:cNvSpPr>
          <p:nvPr>
            <p:ph type="body" sz="quarter" idx="3"/>
          </p:nvPr>
        </p:nvSpPr>
        <p:spPr/>
        <p:txBody>
          <a:bodyPr/>
          <a:lstStyle/>
          <a:p>
            <a:r>
              <a:rPr lang="en-US" dirty="0" smtClean="0"/>
              <a:t>Short Answer/Paragraph Terms</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Topic Sentence (TS)</a:t>
            </a:r>
          </a:p>
          <a:p>
            <a:endParaRPr lang="en-US" dirty="0" smtClean="0"/>
          </a:p>
          <a:p>
            <a:r>
              <a:rPr lang="en-US" dirty="0" smtClean="0"/>
              <a:t>Concrete Detail (CD)</a:t>
            </a:r>
          </a:p>
          <a:p>
            <a:endParaRPr lang="en-US" dirty="0" smtClean="0"/>
          </a:p>
          <a:p>
            <a:endParaRPr lang="en-US" dirty="0" smtClean="0"/>
          </a:p>
          <a:p>
            <a:r>
              <a:rPr lang="en-US" dirty="0" smtClean="0"/>
              <a:t>Commentary (CM)</a:t>
            </a:r>
          </a:p>
          <a:p>
            <a:endParaRPr lang="en-US" dirty="0" smtClean="0"/>
          </a:p>
          <a:p>
            <a:r>
              <a:rPr lang="en-US" dirty="0" smtClean="0"/>
              <a:t>Concluding Sentence (CS)</a:t>
            </a:r>
          </a:p>
        </p:txBody>
      </p:sp>
      <p:cxnSp>
        <p:nvCxnSpPr>
          <p:cNvPr id="8" name="Straight Arrow Connector 7"/>
          <p:cNvCxnSpPr/>
          <p:nvPr/>
        </p:nvCxnSpPr>
        <p:spPr>
          <a:xfrm>
            <a:off x="2743200" y="2667000"/>
            <a:ext cx="19812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429000" y="3505200"/>
            <a:ext cx="12954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971800" y="4800600"/>
            <a:ext cx="18288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429000" y="5715000"/>
            <a:ext cx="14478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STAAR Short answer info</a:t>
            </a:r>
            <a:endParaRPr lang="en-US" dirty="0"/>
          </a:p>
        </p:txBody>
      </p:sp>
      <p:sp>
        <p:nvSpPr>
          <p:cNvPr id="3" name="Content Placeholder 2"/>
          <p:cNvSpPr>
            <a:spLocks noGrp="1"/>
          </p:cNvSpPr>
          <p:nvPr>
            <p:ph idx="1"/>
          </p:nvPr>
        </p:nvSpPr>
        <p:spPr>
          <a:xfrm>
            <a:off x="457200" y="1600200"/>
            <a:ext cx="8686800" cy="5486400"/>
          </a:xfrm>
        </p:spPr>
        <p:txBody>
          <a:bodyPr>
            <a:normAutofit fontScale="92500" lnSpcReduction="20000"/>
          </a:bodyPr>
          <a:lstStyle/>
          <a:p>
            <a:r>
              <a:rPr lang="en-US" dirty="0" smtClean="0"/>
              <a:t>Score Point 0: Doesn’t answer question/off topic (TS)</a:t>
            </a:r>
          </a:p>
          <a:p>
            <a:r>
              <a:rPr lang="en-US" dirty="0" smtClean="0"/>
              <a:t>Score Point 1: Good answer (TS), but evidence is flawed (CD)</a:t>
            </a:r>
          </a:p>
          <a:p>
            <a:pPr lvl="1"/>
            <a:r>
              <a:rPr lang="en-US" dirty="0" smtClean="0"/>
              <a:t>No evidence (CD)</a:t>
            </a:r>
          </a:p>
          <a:p>
            <a:pPr lvl="1"/>
            <a:r>
              <a:rPr lang="en-US" dirty="0" smtClean="0"/>
              <a:t>Evidence doesn’t clearly support answer (CD); needs more explanation (CM)</a:t>
            </a:r>
          </a:p>
          <a:p>
            <a:pPr lvl="1"/>
            <a:r>
              <a:rPr lang="en-US" dirty="0" smtClean="0"/>
              <a:t>Evidence isn’t specific (No quote!) (CD)</a:t>
            </a:r>
          </a:p>
          <a:p>
            <a:pPr lvl="1"/>
            <a:r>
              <a:rPr lang="en-US" dirty="0" smtClean="0"/>
              <a:t>Evidence misuses info from passage (CD)</a:t>
            </a:r>
          </a:p>
          <a:p>
            <a:r>
              <a:rPr lang="en-US" dirty="0" smtClean="0"/>
              <a:t>Score Point 2: Good answer, evidence, commentary (TS, CD, CM)</a:t>
            </a:r>
          </a:p>
          <a:p>
            <a:pPr lvl="1"/>
            <a:r>
              <a:rPr lang="en-US" dirty="0" smtClean="0"/>
              <a:t>Evidence is clear, specific (quote), and supports TS (CD)</a:t>
            </a:r>
          </a:p>
          <a:p>
            <a:pPr lvl="1"/>
            <a:r>
              <a:rPr lang="en-US" dirty="0" smtClean="0"/>
              <a:t>Explanation (CM) is clear; connects CD to TS</a:t>
            </a:r>
          </a:p>
          <a:p>
            <a:r>
              <a:rPr lang="en-US" dirty="0" smtClean="0"/>
              <a:t>Score Point 3: Insightful, deep answer, evidence and explanation  (TS, CD, CM)</a:t>
            </a:r>
          </a:p>
          <a:p>
            <a:pPr lvl="1"/>
            <a:r>
              <a:rPr lang="en-US" dirty="0" smtClean="0"/>
              <a:t>Evidence is very specific (CD)</a:t>
            </a:r>
          </a:p>
          <a:p>
            <a:pPr lvl="1"/>
            <a:r>
              <a:rPr lang="en-US" dirty="0" smtClean="0"/>
              <a:t>The whole passage is taken into consideration (multiple CDs)</a:t>
            </a:r>
          </a:p>
          <a:p>
            <a:pPr lvl="1"/>
            <a:r>
              <a:rPr lang="en-US" dirty="0" smtClean="0"/>
              <a:t>Explanation (CM) is thorough and shows deep understanding of the text</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Pick one character from “HB”; How would you describe them? </a:t>
            </a:r>
            <a:endParaRPr lang="en-US" dirty="0"/>
          </a:p>
        </p:txBody>
      </p:sp>
      <p:sp>
        <p:nvSpPr>
          <p:cNvPr id="4" name="Text Placeholder 3"/>
          <p:cNvSpPr>
            <a:spLocks noGrp="1"/>
          </p:cNvSpPr>
          <p:nvPr>
            <p:ph type="body" idx="1"/>
          </p:nvPr>
        </p:nvSpPr>
        <p:spPr/>
        <p:txBody>
          <a:bodyPr/>
          <a:lstStyle/>
          <a:p>
            <a:r>
              <a:rPr lang="en-US" dirty="0" smtClean="0"/>
              <a:t>Template </a:t>
            </a:r>
            <a:endParaRPr lang="en-US" dirty="0"/>
          </a:p>
        </p:txBody>
      </p:sp>
      <p:sp>
        <p:nvSpPr>
          <p:cNvPr id="6" name="Text Placeholder 5"/>
          <p:cNvSpPr>
            <a:spLocks noGrp="1"/>
          </p:cNvSpPr>
          <p:nvPr>
            <p:ph type="body" sz="quarter" idx="3"/>
          </p:nvPr>
        </p:nvSpPr>
        <p:spPr/>
        <p:txBody>
          <a:bodyPr/>
          <a:lstStyle/>
          <a:p>
            <a:r>
              <a:rPr lang="en-US" dirty="0" smtClean="0"/>
              <a:t>Example (Different Story)</a:t>
            </a:r>
            <a:endParaRPr lang="en-US" dirty="0"/>
          </a:p>
        </p:txBody>
      </p:sp>
      <p:sp>
        <p:nvSpPr>
          <p:cNvPr id="8" name="Content Placeholder 4"/>
          <p:cNvSpPr>
            <a:spLocks noGrp="1"/>
          </p:cNvSpPr>
          <p:nvPr>
            <p:ph sz="half" idx="2"/>
          </p:nvPr>
        </p:nvSpPr>
        <p:spPr>
          <a:xfrm>
            <a:off x="304800" y="2438400"/>
            <a:ext cx="4161516" cy="4419600"/>
          </a:xfrm>
        </p:spPr>
        <p:txBody>
          <a:bodyPr>
            <a:noAutofit/>
          </a:bodyPr>
          <a:lstStyle/>
          <a:p>
            <a:pPr marL="0" indent="292100" algn="just">
              <a:buNone/>
            </a:pPr>
            <a:r>
              <a:rPr lang="en-US" sz="2000" b="1" u="sng" dirty="0" smtClean="0"/>
              <a:t>Name of character </a:t>
            </a:r>
            <a:r>
              <a:rPr lang="en-US" sz="2000" b="1" dirty="0" smtClean="0"/>
              <a:t> </a:t>
            </a:r>
            <a:r>
              <a:rPr lang="en-US" sz="2000" dirty="0" smtClean="0"/>
              <a:t>from</a:t>
            </a:r>
            <a:r>
              <a:rPr lang="en-US" sz="2000" b="1" dirty="0" smtClean="0"/>
              <a:t> </a:t>
            </a:r>
            <a:r>
              <a:rPr lang="en-US" sz="2000" b="1" u="sng" dirty="0" smtClean="0"/>
              <a:t>Name of Story</a:t>
            </a:r>
            <a:r>
              <a:rPr lang="en-US" sz="2000" b="1" dirty="0" smtClean="0"/>
              <a:t> </a:t>
            </a:r>
            <a:r>
              <a:rPr lang="en-US" sz="2000" dirty="0" smtClean="0"/>
              <a:t>is </a:t>
            </a:r>
            <a:r>
              <a:rPr lang="en-US" sz="2000" b="1" u="sng" dirty="0" smtClean="0"/>
              <a:t>quality/trait/adjective: USE A VOCAB WORD</a:t>
            </a:r>
            <a:r>
              <a:rPr lang="en-US" sz="2000" b="1" dirty="0" smtClean="0"/>
              <a:t>. </a:t>
            </a:r>
            <a:r>
              <a:rPr lang="en-US" sz="2000" dirty="0" smtClean="0"/>
              <a:t>For example, in </a:t>
            </a:r>
            <a:r>
              <a:rPr lang="en-US" sz="2000" dirty="0" smtClean="0"/>
              <a:t>paragraph/page </a:t>
            </a:r>
            <a:r>
              <a:rPr lang="en-US" sz="2000" b="1" u="sng" dirty="0" smtClean="0"/>
              <a:t>#</a:t>
            </a:r>
            <a:r>
              <a:rPr lang="en-US" sz="2000" b="1" dirty="0" smtClean="0"/>
              <a:t> , </a:t>
            </a:r>
            <a:r>
              <a:rPr lang="en-US" sz="2000" b="1" dirty="0" smtClean="0"/>
              <a:t>(</a:t>
            </a:r>
            <a:r>
              <a:rPr lang="en-US" sz="2000" b="1" u="sng" dirty="0" smtClean="0"/>
              <a:t>introduce quote with context)</a:t>
            </a:r>
            <a:r>
              <a:rPr lang="en-US" sz="2000" dirty="0" smtClean="0"/>
              <a:t>       </a:t>
            </a:r>
            <a:r>
              <a:rPr lang="en-US" sz="2000" b="1" u="sng" dirty="0" smtClean="0"/>
              <a:t>“bring </a:t>
            </a:r>
            <a:r>
              <a:rPr lang="en-US" sz="2000" b="1" u="sng" dirty="0" smtClean="0"/>
              <a:t>in a quote (or even a piece of a quote) that best supports your answer.”</a:t>
            </a:r>
            <a:r>
              <a:rPr lang="en-US" sz="2000" dirty="0" smtClean="0"/>
              <a:t> This shows </a:t>
            </a:r>
            <a:r>
              <a:rPr lang="en-US" sz="2000" b="1" u="sng" dirty="0" smtClean="0"/>
              <a:t>repeat quality or a synonym word</a:t>
            </a:r>
            <a:r>
              <a:rPr lang="en-US" sz="2000" b="1" dirty="0" smtClean="0"/>
              <a:t> </a:t>
            </a:r>
            <a:r>
              <a:rPr lang="en-US" sz="2000" dirty="0" smtClean="0"/>
              <a:t>because </a:t>
            </a:r>
            <a:r>
              <a:rPr lang="en-US" sz="2000" b="1" u="sng" dirty="0" smtClean="0"/>
              <a:t>comment on how your quote shows that quality (</a:t>
            </a:r>
            <a:r>
              <a:rPr lang="en-US" sz="2000" b="1" u="sng" dirty="0" smtClean="0"/>
              <a:t>explain/break down the quote).  </a:t>
            </a:r>
            <a:endParaRPr lang="en-US" sz="2000" b="1" u="sng" dirty="0"/>
          </a:p>
        </p:txBody>
      </p:sp>
      <p:sp>
        <p:nvSpPr>
          <p:cNvPr id="9" name="Content Placeholder 5"/>
          <p:cNvSpPr>
            <a:spLocks noGrp="1"/>
          </p:cNvSpPr>
          <p:nvPr>
            <p:ph sz="quarter" idx="4"/>
          </p:nvPr>
        </p:nvSpPr>
        <p:spPr>
          <a:xfrm>
            <a:off x="4419600" y="2438400"/>
            <a:ext cx="4495799" cy="4648200"/>
          </a:xfrm>
        </p:spPr>
        <p:txBody>
          <a:bodyPr>
            <a:normAutofit fontScale="92500"/>
          </a:bodyPr>
          <a:lstStyle/>
          <a:p>
            <a:pPr>
              <a:buNone/>
            </a:pPr>
            <a:r>
              <a:rPr lang="en-US" dirty="0" smtClean="0"/>
              <a:t>		The </a:t>
            </a:r>
            <a:r>
              <a:rPr lang="en-US" b="1" u="sng" dirty="0" smtClean="0"/>
              <a:t>hare (rabbit) </a:t>
            </a:r>
            <a:r>
              <a:rPr lang="en-US" dirty="0" smtClean="0"/>
              <a:t>from the story </a:t>
            </a:r>
            <a:r>
              <a:rPr lang="en-US" b="1" u="sng" dirty="0" smtClean="0"/>
              <a:t>“The Tortoise and the Hare”</a:t>
            </a:r>
            <a:r>
              <a:rPr lang="en-US" dirty="0" smtClean="0"/>
              <a:t> is </a:t>
            </a:r>
            <a:r>
              <a:rPr lang="en-US" b="1" u="sng" dirty="0" smtClean="0"/>
              <a:t>myopic</a:t>
            </a:r>
            <a:r>
              <a:rPr lang="en-US" u="sng" dirty="0" smtClean="0"/>
              <a:t>.</a:t>
            </a:r>
            <a:r>
              <a:rPr lang="en-US" dirty="0" smtClean="0"/>
              <a:t> For example, in </a:t>
            </a:r>
            <a:r>
              <a:rPr lang="en-US" dirty="0" smtClean="0"/>
              <a:t>paragraph </a:t>
            </a:r>
            <a:r>
              <a:rPr lang="en-US" b="1" u="sng" dirty="0" smtClean="0"/>
              <a:t>3</a:t>
            </a:r>
            <a:r>
              <a:rPr lang="en-US" dirty="0" smtClean="0"/>
              <a:t>, </a:t>
            </a:r>
            <a:r>
              <a:rPr lang="en-US" b="1" u="sng" dirty="0" smtClean="0"/>
              <a:t>the hare stops running because he has a head start</a:t>
            </a:r>
            <a:r>
              <a:rPr lang="en-US" dirty="0" smtClean="0"/>
              <a:t>, thinking </a:t>
            </a:r>
            <a:r>
              <a:rPr lang="en-US" b="1" dirty="0" smtClean="0"/>
              <a:t>“ ‘</a:t>
            </a:r>
            <a:r>
              <a:rPr lang="en-US" b="1" u="sng" dirty="0" smtClean="0"/>
              <a:t>There’s time to relax</a:t>
            </a:r>
            <a:r>
              <a:rPr lang="en-US" b="1" u="sng" dirty="0" smtClean="0"/>
              <a:t>.’”</a:t>
            </a:r>
            <a:r>
              <a:rPr lang="en-US" b="1" dirty="0" smtClean="0"/>
              <a:t> </a:t>
            </a:r>
            <a:r>
              <a:rPr lang="en-US" dirty="0" smtClean="0"/>
              <a:t>This is </a:t>
            </a:r>
            <a:r>
              <a:rPr lang="en-US" b="1" u="sng" dirty="0" smtClean="0"/>
              <a:t>myopic behavior</a:t>
            </a:r>
            <a:r>
              <a:rPr lang="en-US" dirty="0" smtClean="0"/>
              <a:t> because </a:t>
            </a:r>
            <a:r>
              <a:rPr lang="en-US" b="1" u="sng" dirty="0" smtClean="0"/>
              <a:t>he couldn’t see the big picture; he thought he could “relax” but didn’t realize the tortoise had a plan to beat him. </a:t>
            </a:r>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9"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1159</TotalTime>
  <Words>586</Words>
  <Application>Microsoft Office PowerPoint</Application>
  <PresentationFormat>On-screen Show (4:3)</PresentationFormat>
  <Paragraphs>58</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Apothecary</vt:lpstr>
      <vt:lpstr>Slide 1</vt:lpstr>
      <vt:lpstr>Directions</vt:lpstr>
      <vt:lpstr>Model paragraph</vt:lpstr>
      <vt:lpstr>Slide 4</vt:lpstr>
      <vt:lpstr>Paragraph terminology </vt:lpstr>
      <vt:lpstr>STAAR Short answer info</vt:lpstr>
      <vt:lpstr>Pick one character from “HB”; How would you describe them?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dc:creator>
  <cp:lastModifiedBy>Crystal Orozco</cp:lastModifiedBy>
  <cp:revision>9</cp:revision>
  <dcterms:created xsi:type="dcterms:W3CDTF">2014-09-05T06:55:33Z</dcterms:created>
  <dcterms:modified xsi:type="dcterms:W3CDTF">2014-09-11T14:41:32Z</dcterms:modified>
</cp:coreProperties>
</file>