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7A51-57F2-4F63-A865-8BB02E1228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5173-5E80-4511-90E8-A1C27223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8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7A51-57F2-4F63-A865-8BB02E1228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5173-5E80-4511-90E8-A1C27223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8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7A51-57F2-4F63-A865-8BB02E1228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5173-5E80-4511-90E8-A1C27223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27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7A51-57F2-4F63-A865-8BB02E1228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5173-5E80-4511-90E8-A1C27223075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3212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7A51-57F2-4F63-A865-8BB02E1228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5173-5E80-4511-90E8-A1C27223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05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7A51-57F2-4F63-A865-8BB02E1228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5173-5E80-4511-90E8-A1C27223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19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7A51-57F2-4F63-A865-8BB02E1228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5173-5E80-4511-90E8-A1C27223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64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7A51-57F2-4F63-A865-8BB02E1228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5173-5E80-4511-90E8-A1C27223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69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7A51-57F2-4F63-A865-8BB02E1228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5173-5E80-4511-90E8-A1C27223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3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7A51-57F2-4F63-A865-8BB02E1228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5173-5E80-4511-90E8-A1C27223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9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7A51-57F2-4F63-A865-8BB02E1228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5173-5E80-4511-90E8-A1C27223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8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7A51-57F2-4F63-A865-8BB02E1228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5173-5E80-4511-90E8-A1C27223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4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7A51-57F2-4F63-A865-8BB02E1228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5173-5E80-4511-90E8-A1C27223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4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7A51-57F2-4F63-A865-8BB02E1228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5173-5E80-4511-90E8-A1C27223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3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7A51-57F2-4F63-A865-8BB02E1228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5173-5E80-4511-90E8-A1C27223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2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7A51-57F2-4F63-A865-8BB02E1228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5173-5E80-4511-90E8-A1C27223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3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7A51-57F2-4F63-A865-8BB02E1228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5173-5E80-4511-90E8-A1C27223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7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3B47A51-57F2-4F63-A865-8BB02E12282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95173-5E80-4511-90E8-A1C272230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2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  <p:sldLayoutId id="2147483972" r:id="rId14"/>
    <p:sldLayoutId id="2147483973" r:id="rId15"/>
    <p:sldLayoutId id="2147483974" r:id="rId16"/>
    <p:sldLayoutId id="21474839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4499" y="592428"/>
            <a:ext cx="8825658" cy="3360705"/>
          </a:xfrm>
        </p:spPr>
        <p:txBody>
          <a:bodyPr/>
          <a:lstStyle/>
          <a:p>
            <a:pPr algn="ctr"/>
            <a:r>
              <a:rPr lang="en-US" dirty="0" err="1" smtClean="0"/>
              <a:t>Baucis</a:t>
            </a:r>
            <a:r>
              <a:rPr lang="en-US" dirty="0" smtClean="0"/>
              <a:t> and Philemon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746" y="4172755"/>
            <a:ext cx="8825658" cy="119558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	</a:t>
            </a:r>
            <a:r>
              <a:rPr lang="en-US" sz="4000" dirty="0" smtClean="0">
                <a:solidFill>
                  <a:schemeClr val="tx1"/>
                </a:solidFill>
              </a:rPr>
              <a:t>		Hermes and Zeus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24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Zeus: King of the Olympians, and guardian of travelers and all those who sought shelter in a strange land.</a:t>
            </a:r>
          </a:p>
          <a:p>
            <a:r>
              <a:rPr lang="en-US" dirty="0" smtClean="0"/>
              <a:t>Zeus was mighty, wise, and vengeful. </a:t>
            </a:r>
          </a:p>
          <a:p>
            <a:r>
              <a:rPr lang="en-US" dirty="0" smtClean="0"/>
              <a:t>Hermes: Messenger of the Gods, also one of Zeus’s sons.</a:t>
            </a:r>
          </a:p>
          <a:p>
            <a:r>
              <a:rPr lang="en-US" dirty="0" smtClean="0"/>
              <a:t>Greeks looked upon Hermes as a patron of travelers, merchants, and thieves, and as bringer of good </a:t>
            </a:r>
            <a:r>
              <a:rPr lang="en-US" dirty="0" smtClean="0"/>
              <a:t>luck</a:t>
            </a:r>
          </a:p>
          <a:p>
            <a:r>
              <a:rPr lang="en-US" dirty="0" err="1" smtClean="0"/>
              <a:t>Baucis</a:t>
            </a:r>
            <a:r>
              <a:rPr lang="en-US" dirty="0" smtClean="0"/>
              <a:t> and Philemon: An elderly, hospitable couple who lived their life in poverty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302" y="2390337"/>
            <a:ext cx="969217" cy="9324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482" y="2480488"/>
            <a:ext cx="1053241" cy="9603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04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Baucis</a:t>
            </a:r>
            <a:r>
              <a:rPr lang="en-US" dirty="0" smtClean="0"/>
              <a:t> and Philemon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Hermes and Zeus would often disguise themselves as mortal, poor travelers to test how hospitable the people of Phrygia were.</a:t>
            </a:r>
          </a:p>
          <a:p>
            <a:r>
              <a:rPr lang="en-US" dirty="0" smtClean="0"/>
              <a:t>The two were turned away by many of </a:t>
            </a:r>
            <a:r>
              <a:rPr lang="en-US" dirty="0" err="1" smtClean="0"/>
              <a:t>Baucis</a:t>
            </a:r>
            <a:r>
              <a:rPr lang="en-US" dirty="0" smtClean="0"/>
              <a:t> and Philemon’s neighbors</a:t>
            </a:r>
          </a:p>
          <a:p>
            <a:r>
              <a:rPr lang="en-US" dirty="0" smtClean="0"/>
              <a:t>When Zeus and Hermes arrived at </a:t>
            </a:r>
            <a:r>
              <a:rPr lang="en-US" dirty="0" err="1" smtClean="0"/>
              <a:t>Baucis</a:t>
            </a:r>
            <a:r>
              <a:rPr lang="en-US" dirty="0" smtClean="0"/>
              <a:t> and Philemon’s cottage, the couple welcomed the Gods with great hospitality, even serving there only goose; however,  Zeus and his son revealed themselves just in time to save the life of the goose.</a:t>
            </a:r>
          </a:p>
          <a:p>
            <a:r>
              <a:rPr lang="en-US" dirty="0" smtClean="0"/>
              <a:t>The gods took the pair to a mountain where they watched the punishment of their neighbors: a devastating flood.</a:t>
            </a:r>
          </a:p>
          <a:p>
            <a:r>
              <a:rPr lang="en-US" dirty="0" smtClean="0"/>
              <a:t>In return the couple’s wish, becoming temple priest and dying together, was granted.</a:t>
            </a:r>
          </a:p>
        </p:txBody>
      </p:sp>
    </p:spTree>
    <p:extLst>
      <p:ext uri="{BB962C8B-B14F-4D97-AF65-F5344CB8AC3E}">
        <p14:creationId xmlns:p14="http://schemas.microsoft.com/office/powerpoint/2010/main" val="244353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Supernatural </a:t>
            </a:r>
            <a:r>
              <a:rPr lang="en-US" dirty="0" smtClean="0"/>
              <a:t>intervention: Because </a:t>
            </a:r>
            <a:r>
              <a:rPr lang="en-US" dirty="0" smtClean="0"/>
              <a:t>of the couples hospitality, Hermes and Zeus saved them from the devastating flood of Phrygia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Innate Wisdom vs. Educated Stupidity: Despite the couple not knowing that the two travelers were gods, they still welcomed them while their neighbors turned them away showing how they lacked understanding and kind wisdom.</a:t>
            </a:r>
          </a:p>
          <a:p>
            <a:r>
              <a:rPr lang="en-US" dirty="0" smtClean="0"/>
              <a:t>The Fall: The people of Phrygia were punished by Zeus and Hermes because of their lack of hospitality.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294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illustrates that the Greeks believed…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994915"/>
            <a:ext cx="8946541" cy="4341490"/>
          </a:xfrm>
        </p:spPr>
        <p:txBody>
          <a:bodyPr/>
          <a:lstStyle/>
          <a:p>
            <a:r>
              <a:rPr lang="en-US" dirty="0" smtClean="0"/>
              <a:t>The Greeks believed in the importance of kindness of others and that hospitality </a:t>
            </a:r>
            <a:r>
              <a:rPr lang="en-US" dirty="0" smtClean="0"/>
              <a:t>is an essential life principle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0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4499" y="533401"/>
            <a:ext cx="8825658" cy="9734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4499" y="1880316"/>
            <a:ext cx="8825658" cy="3799267"/>
          </a:xfrm>
        </p:spPr>
        <p:txBody>
          <a:bodyPr>
            <a:normAutofit/>
          </a:bodyPr>
          <a:lstStyle/>
          <a:p>
            <a:pPr lvl="1" algn="l"/>
            <a:r>
              <a:rPr lang="en-US" sz="1200" dirty="0">
                <a:solidFill>
                  <a:schemeClr val="tx1"/>
                </a:solidFill>
              </a:rPr>
              <a:t>MacDonald, Margaret Read. "</a:t>
            </a:r>
            <a:r>
              <a:rPr lang="en-US" sz="1200" dirty="0" err="1">
                <a:solidFill>
                  <a:schemeClr val="tx1"/>
                </a:solidFill>
              </a:rPr>
              <a:t>Baucis</a:t>
            </a:r>
            <a:r>
              <a:rPr lang="en-US" sz="1200" dirty="0">
                <a:solidFill>
                  <a:schemeClr val="tx1"/>
                </a:solidFill>
              </a:rPr>
              <a:t> and Philemon: An Ancient Love Story." &lt;</a:t>
            </a:r>
            <a:r>
              <a:rPr lang="en-US" sz="1200" dirty="0" err="1">
                <a:solidFill>
                  <a:schemeClr val="tx1"/>
                </a:solidFill>
              </a:rPr>
              <a:t>i</a:t>
            </a:r>
            <a:r>
              <a:rPr lang="en-US" sz="1200" dirty="0">
                <a:solidFill>
                  <a:schemeClr val="tx1"/>
                </a:solidFill>
              </a:rPr>
              <a:t>&gt;Spellbinders&lt;/</a:t>
            </a:r>
            <a:r>
              <a:rPr lang="en-US" sz="1200" dirty="0" err="1">
                <a:solidFill>
                  <a:schemeClr val="tx1"/>
                </a:solidFill>
              </a:rPr>
              <a:t>i</a:t>
            </a:r>
            <a:r>
              <a:rPr lang="en-US" sz="1200" dirty="0">
                <a:solidFill>
                  <a:schemeClr val="tx1"/>
                </a:solidFill>
              </a:rPr>
              <a:t>&gt;. 3 Nov. 2013. </a:t>
            </a:r>
            <a:r>
              <a:rPr lang="en-US" sz="1200" dirty="0" smtClean="0">
                <a:solidFill>
                  <a:schemeClr val="tx1"/>
                </a:solidFill>
              </a:rPr>
              <a:t>	Web</a:t>
            </a:r>
            <a:r>
              <a:rPr lang="en-US" sz="1200" dirty="0">
                <a:solidFill>
                  <a:schemeClr val="tx1"/>
                </a:solidFill>
              </a:rPr>
              <a:t>. 8 Apr. 2015. </a:t>
            </a:r>
            <a:r>
              <a:rPr lang="en-US" sz="1200" dirty="0" smtClean="0">
                <a:solidFill>
                  <a:schemeClr val="tx1"/>
                </a:solidFill>
              </a:rPr>
              <a:t>	&amp;</a:t>
            </a:r>
            <a:r>
              <a:rPr lang="en-US" sz="1200" dirty="0" err="1">
                <a:solidFill>
                  <a:schemeClr val="tx1"/>
                </a:solidFill>
              </a:rPr>
              <a:t>lt;http</a:t>
            </a:r>
            <a:r>
              <a:rPr lang="en-US" sz="1200" dirty="0">
                <a:solidFill>
                  <a:schemeClr val="tx1"/>
                </a:solidFill>
              </a:rPr>
              <a:t>://www.spellbinders.org/store/p16details176.php?itemList=116,117,132,133,56,57,58,59,60,121,122</a:t>
            </a:r>
            <a:r>
              <a:rPr lang="en-US" sz="1200" dirty="0" smtClean="0">
                <a:solidFill>
                  <a:schemeClr val="tx1"/>
                </a:solidFill>
              </a:rPr>
              <a:t>,	123,124,125,189,190,129,130,135,136,138,139,140,148,143,144,145,146,150,151,152,154,155,157,160,165,163,	164,166,167,168,169,170,171,172,173,174,175,176,177,179,180,181,182,184,185,186,187,188,191,192,193,194,	196,197,198,203,204,205,207,208,209,210,211,212,213,214,215,216,218,219,222,223,224,225,228,229,230,231,	232,233,234,235,237,238,239,240,241,242,243,244,245,246,247,248,249,250,252,254,255,256,257,258,259,260,	261,262,264,265,266,267,268,269,270,271,273,274,287,288&amp;gt;</a:t>
            </a:r>
            <a:r>
              <a:rPr lang="en-US" sz="1200" dirty="0" smtClean="0"/>
              <a:t>.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pPr algn="just"/>
            <a:r>
              <a:rPr lang="en-US" sz="1200" dirty="0" smtClean="0">
                <a:solidFill>
                  <a:schemeClr val="tx1"/>
                </a:solidFill>
              </a:rPr>
              <a:t>	Tripp</a:t>
            </a:r>
            <a:r>
              <a:rPr lang="en-US" sz="1200" dirty="0">
                <a:solidFill>
                  <a:schemeClr val="tx1"/>
                </a:solidFill>
              </a:rPr>
              <a:t>, Edward. "Hermes." </a:t>
            </a:r>
            <a:r>
              <a:rPr lang="en-US" sz="1200" i="1" dirty="0">
                <a:solidFill>
                  <a:schemeClr val="tx1"/>
                </a:solidFill>
              </a:rPr>
              <a:t>Crowell's Handbook of Classical Mythology</a:t>
            </a:r>
            <a:r>
              <a:rPr lang="en-US" sz="1200" dirty="0">
                <a:solidFill>
                  <a:schemeClr val="tx1"/>
                </a:solidFill>
              </a:rPr>
              <a:t>. New York: </a:t>
            </a:r>
            <a:r>
              <a:rPr lang="en-US" sz="1200" dirty="0" err="1">
                <a:solidFill>
                  <a:schemeClr val="tx1"/>
                </a:solidFill>
              </a:rPr>
              <a:t>Fitzhenery</a:t>
            </a:r>
            <a:r>
              <a:rPr lang="en-US" sz="1200" dirty="0">
                <a:solidFill>
                  <a:schemeClr val="tx1"/>
                </a:solidFill>
              </a:rPr>
              <a:t>, 1970. 299. Print. </a:t>
            </a:r>
          </a:p>
        </p:txBody>
      </p:sp>
    </p:spTree>
    <p:extLst>
      <p:ext uri="{BB962C8B-B14F-4D97-AF65-F5344CB8AC3E}">
        <p14:creationId xmlns:p14="http://schemas.microsoft.com/office/powerpoint/2010/main" val="1779935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103</TotalTime>
  <Words>335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Baucis and Philemon</vt:lpstr>
      <vt:lpstr>Characters </vt:lpstr>
      <vt:lpstr>Baucis and Philemon </vt:lpstr>
      <vt:lpstr>Archetypes</vt:lpstr>
      <vt:lpstr>This illustrates that the Greeks believed…</vt:lpstr>
      <vt:lpstr>PowerPoint Presentation</vt:lpstr>
    </vt:vector>
  </TitlesOfParts>
  <Company>EPISD.ORG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Baucis and Philemon</dc:title>
  <dc:creator>Alessia Alcantara</dc:creator>
  <cp:lastModifiedBy>Alessia Alcantara</cp:lastModifiedBy>
  <cp:revision>12</cp:revision>
  <dcterms:created xsi:type="dcterms:W3CDTF">2015-04-07T15:22:28Z</dcterms:created>
  <dcterms:modified xsi:type="dcterms:W3CDTF">2015-04-08T15:36:06Z</dcterms:modified>
</cp:coreProperties>
</file>