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22" Type="http://schemas.openxmlformats.org/officeDocument/2006/relationships/slide" Target="slides/slide1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0"/>
            <a:ext cx="9144000" cy="37232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ahoma"/>
              <a:defRPr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buFont typeface="Times New Roman"/>
              <a:buNone/>
              <a:defRPr i="1" sz="24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cxnSp>
        <p:nvCxnSpPr>
          <p:cNvPr id="52" name="Shape 52"/>
          <p:cNvCxnSpPr/>
          <p:nvPr/>
        </p:nvCxnSpPr>
        <p:spPr>
          <a:xfrm>
            <a:off x="2258800" y="1912668"/>
            <a:ext cx="4621799" cy="10799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/>
          <p:nvPr/>
        </p:nvSpPr>
        <p:spPr>
          <a:xfrm>
            <a:off x="0" y="3030297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0" y="226265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8" name="Shape 58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0"/>
            <a:ext cx="4456799" cy="47087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 flipH="1">
            <a:off x="3434" y="3759780"/>
            <a:ext cx="4453249" cy="1033097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5" name="Shape 65"/>
          <p:cNvCxnSpPr/>
          <p:nvPr/>
        </p:nvCxnSpPr>
        <p:spPr>
          <a:xfrm>
            <a:off x="409699" y="744077"/>
            <a:ext cx="3660000" cy="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35507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7" name="Shape 67"/>
          <p:cNvSpPr txBox="1"/>
          <p:nvPr>
            <p:ph type="title"/>
          </p:nvPr>
        </p:nvSpPr>
        <p:spPr>
          <a:xfrm>
            <a:off x="457200" y="13321"/>
            <a:ext cx="3550799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400"/>
            </a:lvl3pPr>
            <a:lvl4pPr>
              <a:spcBef>
                <a:spcPts val="0"/>
              </a:spcBef>
              <a:defRPr sz="2400"/>
            </a:lvl4pPr>
            <a:lvl5pPr>
              <a:spcBef>
                <a:spcPts val="0"/>
              </a:spcBef>
              <a:defRPr sz="2400"/>
            </a:lvl5pPr>
            <a:lvl6pPr>
              <a:spcBef>
                <a:spcPts val="0"/>
              </a:spcBef>
              <a:defRPr sz="2400"/>
            </a:lvl6pPr>
            <a:lvl7pPr>
              <a:spcBef>
                <a:spcPts val="0"/>
              </a:spcBef>
              <a:defRPr sz="2400"/>
            </a:lvl7pPr>
            <a:lvl8pPr>
              <a:spcBef>
                <a:spcPts val="0"/>
              </a:spcBef>
              <a:defRPr sz="2400"/>
            </a:lvl8pPr>
            <a:lvl9pPr>
              <a:spcBef>
                <a:spcPts val="0"/>
              </a:spcBef>
              <a:defRPr sz="24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021123" y="1200150"/>
            <a:ext cx="35507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0" y="0"/>
            <a:ext cx="9144000" cy="9372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226265"/>
            <a:ext cx="9143999" cy="795916"/>
          </a:xfrm>
          <a:custGeom>
            <a:pathLst>
              <a:path extrusionOk="0" h="1440573" w="9144000">
                <a:moveTo>
                  <a:pt x="8881" y="1"/>
                </a:moveTo>
                <a:lnTo>
                  <a:pt x="9126239" y="44075"/>
                </a:lnTo>
                <a:lnTo>
                  <a:pt x="9144000" y="1303180"/>
                </a:lnTo>
                <a:lnTo>
                  <a:pt x="8922142" y="1440573"/>
                </a:lnTo>
                <a:lnTo>
                  <a:pt x="8672386" y="1291790"/>
                </a:lnTo>
                <a:lnTo>
                  <a:pt x="8449199" y="1414005"/>
                </a:lnTo>
                <a:lnTo>
                  <a:pt x="8210071" y="1302417"/>
                </a:lnTo>
                <a:lnTo>
                  <a:pt x="7976257" y="1408691"/>
                </a:lnTo>
                <a:lnTo>
                  <a:pt x="7737129" y="1286476"/>
                </a:lnTo>
                <a:lnTo>
                  <a:pt x="7503314" y="1414005"/>
                </a:lnTo>
                <a:lnTo>
                  <a:pt x="7269500" y="1291790"/>
                </a:lnTo>
                <a:lnTo>
                  <a:pt x="7030372" y="1414005"/>
                </a:lnTo>
                <a:lnTo>
                  <a:pt x="6796557" y="1281162"/>
                </a:lnTo>
                <a:lnTo>
                  <a:pt x="6568057" y="1414005"/>
                </a:lnTo>
                <a:lnTo>
                  <a:pt x="6334243" y="1281163"/>
                </a:lnTo>
                <a:lnTo>
                  <a:pt x="6100428" y="1419319"/>
                </a:lnTo>
                <a:lnTo>
                  <a:pt x="5866614" y="1281163"/>
                </a:lnTo>
                <a:lnTo>
                  <a:pt x="5632800" y="1424632"/>
                </a:lnTo>
                <a:lnTo>
                  <a:pt x="5388357" y="1286476"/>
                </a:lnTo>
                <a:lnTo>
                  <a:pt x="5154543" y="1424632"/>
                </a:lnTo>
                <a:lnTo>
                  <a:pt x="4920729" y="1297104"/>
                </a:lnTo>
                <a:lnTo>
                  <a:pt x="4686914" y="1429946"/>
                </a:lnTo>
                <a:lnTo>
                  <a:pt x="4447786" y="1291790"/>
                </a:lnTo>
                <a:lnTo>
                  <a:pt x="4219286" y="1435260"/>
                </a:lnTo>
                <a:lnTo>
                  <a:pt x="3980157" y="1281163"/>
                </a:lnTo>
                <a:lnTo>
                  <a:pt x="3746343" y="1429946"/>
                </a:lnTo>
                <a:lnTo>
                  <a:pt x="3512529" y="1291790"/>
                </a:lnTo>
                <a:lnTo>
                  <a:pt x="3284028" y="1429946"/>
                </a:lnTo>
                <a:lnTo>
                  <a:pt x="3044900" y="1297104"/>
                </a:lnTo>
                <a:lnTo>
                  <a:pt x="2805772" y="1429946"/>
                </a:lnTo>
                <a:lnTo>
                  <a:pt x="2571958" y="1297104"/>
                </a:lnTo>
                <a:lnTo>
                  <a:pt x="2343457" y="1429946"/>
                </a:lnTo>
                <a:lnTo>
                  <a:pt x="2104329" y="1291790"/>
                </a:lnTo>
                <a:lnTo>
                  <a:pt x="1865201" y="1435260"/>
                </a:lnTo>
                <a:lnTo>
                  <a:pt x="1631386" y="1281163"/>
                </a:lnTo>
                <a:lnTo>
                  <a:pt x="1402886" y="1435260"/>
                </a:lnTo>
                <a:lnTo>
                  <a:pt x="1163758" y="1291790"/>
                </a:lnTo>
                <a:lnTo>
                  <a:pt x="935257" y="1435260"/>
                </a:lnTo>
                <a:lnTo>
                  <a:pt x="696129" y="1291790"/>
                </a:lnTo>
                <a:lnTo>
                  <a:pt x="457001" y="1429946"/>
                </a:lnTo>
                <a:lnTo>
                  <a:pt x="217872" y="1291790"/>
                </a:lnTo>
                <a:lnTo>
                  <a:pt x="0" y="1435260"/>
                </a:lnTo>
                <a:cubicBezTo>
                  <a:pt x="2960" y="956840"/>
                  <a:pt x="5921" y="478421"/>
                  <a:pt x="888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3" name="Shape 73"/>
          <p:cNvCxnSpPr/>
          <p:nvPr/>
        </p:nvCxnSpPr>
        <p:spPr>
          <a:xfrm flipH="1" rot="10800000">
            <a:off x="2258963" y="783855"/>
            <a:ext cx="4602300" cy="69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4" name="Shape 74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 rot="10800000">
            <a:off x="-5937" y="4110402"/>
            <a:ext cx="4453249" cy="1033097"/>
          </a:xfrm>
          <a:custGeom>
            <a:pathLst>
              <a:path extrusionOk="0" h="1869860" w="4453250">
                <a:moveTo>
                  <a:pt x="4447791" y="1726390"/>
                </a:moveTo>
                <a:lnTo>
                  <a:pt x="4219291" y="1869860"/>
                </a:lnTo>
                <a:lnTo>
                  <a:pt x="3980162" y="1715763"/>
                </a:lnTo>
                <a:lnTo>
                  <a:pt x="3746348" y="1864546"/>
                </a:lnTo>
                <a:lnTo>
                  <a:pt x="3512534" y="1726390"/>
                </a:lnTo>
                <a:lnTo>
                  <a:pt x="3284033" y="1864546"/>
                </a:lnTo>
                <a:lnTo>
                  <a:pt x="3044905" y="1731704"/>
                </a:lnTo>
                <a:lnTo>
                  <a:pt x="2805777" y="1864546"/>
                </a:lnTo>
                <a:lnTo>
                  <a:pt x="2571963" y="1731704"/>
                </a:lnTo>
                <a:lnTo>
                  <a:pt x="2343462" y="1864546"/>
                </a:lnTo>
                <a:lnTo>
                  <a:pt x="2104334" y="1726390"/>
                </a:lnTo>
                <a:lnTo>
                  <a:pt x="1865206" y="1869860"/>
                </a:lnTo>
                <a:lnTo>
                  <a:pt x="1631391" y="1715763"/>
                </a:lnTo>
                <a:lnTo>
                  <a:pt x="1402891" y="1869860"/>
                </a:lnTo>
                <a:lnTo>
                  <a:pt x="1163763" y="1726390"/>
                </a:lnTo>
                <a:lnTo>
                  <a:pt x="935262" y="1869860"/>
                </a:lnTo>
                <a:lnTo>
                  <a:pt x="696134" y="1726390"/>
                </a:lnTo>
                <a:lnTo>
                  <a:pt x="457006" y="1864546"/>
                </a:lnTo>
                <a:lnTo>
                  <a:pt x="217877" y="1726390"/>
                </a:lnTo>
                <a:lnTo>
                  <a:pt x="5" y="1869860"/>
                </a:lnTo>
                <a:cubicBezTo>
                  <a:pt x="3" y="1246574"/>
                  <a:pt x="2" y="623287"/>
                  <a:pt x="0" y="1"/>
                </a:cubicBezTo>
                <a:lnTo>
                  <a:pt x="4453250" y="0"/>
                </a:ln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388492" y="4409677"/>
            <a:ext cx="3708599" cy="3600"/>
          </a:xfrm>
          <a:prstGeom prst="straightConnector1">
            <a:avLst/>
          </a:prstGeom>
          <a:noFill/>
          <a:ln cap="rnd" w="25400">
            <a:solidFill>
              <a:schemeClr val="accent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79" name="Shape 79"/>
          <p:cNvSpPr txBox="1"/>
          <p:nvPr>
            <p:ph idx="1" type="body"/>
          </p:nvPr>
        </p:nvSpPr>
        <p:spPr>
          <a:xfrm>
            <a:off x="388492" y="4493760"/>
            <a:ext cx="3644400" cy="38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None/>
              <a:defRPr i="1" sz="1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6209"/>
            <a:ext cx="9144067" cy="5137200"/>
            <a:chOff x="0" y="14677"/>
            <a:chExt cx="9144067" cy="6849600"/>
          </a:xfrm>
        </p:grpSpPr>
        <p:sp>
          <p:nvSpPr>
            <p:cNvPr id="6" name="Shape 6"/>
            <p:cNvSpPr/>
            <p:nvPr/>
          </p:nvSpPr>
          <p:spPr>
            <a:xfrm>
              <a:off x="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23483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46967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70451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93935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117419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40903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64387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7871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11355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34839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83228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28180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05290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8774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52258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75742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399226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422710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446194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469678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493161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516645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540129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563613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587097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610581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634065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57549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810331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045170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280009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751484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7749686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984525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219364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8454203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8689042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8923867" y="14677"/>
              <a:ext cx="220199" cy="6849600"/>
            </a:xfrm>
            <a:prstGeom prst="rect">
              <a:avLst/>
            </a:prstGeom>
            <a:gradFill>
              <a:gsLst>
                <a:gs pos="0">
                  <a:srgbClr val="BFBFBF">
                    <a:alpha val="18823"/>
                  </a:srgbClr>
                </a:gs>
                <a:gs pos="50000">
                  <a:srgbClr val="FFFFFF">
                    <a:alpha val="18823"/>
                  </a:srgbClr>
                </a:gs>
                <a:gs pos="97000">
                  <a:srgbClr val="BFBFBF">
                    <a:alpha val="18823"/>
                  </a:srgbClr>
                </a:gs>
                <a:gs pos="100000">
                  <a:srgbClr val="BFBFBF">
                    <a:alpha val="1882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buNone/>
              <a:defRPr sz="44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1pPr>
            <a:lvl2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2pPr>
            <a:lvl3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3pPr>
            <a:lvl4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4pPr>
            <a:lvl5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5pPr>
            <a:lvl6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6pPr>
            <a:lvl7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7pPr>
            <a:lvl8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8pPr>
            <a:lvl9pPr>
              <a:spcBef>
                <a:spcPts val="400"/>
              </a:spcBef>
              <a:buClr>
                <a:schemeClr val="dk1"/>
              </a:buClr>
              <a:buSzPct val="100000"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jp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jp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391160" y="1433988"/>
            <a:ext cx="8351399" cy="421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800"/>
              <a:t>Hercules and his 12 Labors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403761" y="1982435"/>
            <a:ext cx="8342400" cy="342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By:Leslie Montes, Elizabeth Garcia, &amp; Faith Kaminski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#8</a:t>
            </a:r>
            <a:r>
              <a:rPr lang="en" sz="1100"/>
              <a:t>Leslie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Capture the wild horses of Diomedes (ate human flesh)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First killed the owner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Seduced horses by feeding them their owners flesh and carried them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to his cousin</a:t>
            </a:r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6225" y="3183350"/>
            <a:ext cx="1960150" cy="196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2743200">
              <a:spcBef>
                <a:spcPts val="0"/>
              </a:spcBef>
              <a:buNone/>
            </a:pPr>
            <a:r>
              <a:rPr lang="en"/>
              <a:t>Labor #9</a:t>
            </a:r>
            <a:r>
              <a:rPr lang="en" sz="1100"/>
              <a:t>Eli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Bring back the girdle of Hippolyta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The Queen of Amazons still held her bitter grudge and stirred up trouble 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then killed the queen without any hesitation and seized her girdle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2375" y="3127925"/>
            <a:ext cx="1944451" cy="191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#10</a:t>
            </a:r>
            <a:r>
              <a:rPr lang="en" sz="1100"/>
              <a:t>Leslie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Capture the Cattle of Geryon animal with three bodies 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had to first kill the giant Erytion and its two headed dog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3100" y="2798375"/>
            <a:ext cx="2234400" cy="223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#11</a:t>
            </a:r>
            <a:r>
              <a:rPr lang="en" sz="1100"/>
              <a:t>Eli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Bring back The Golden Apples of the Hesperides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Asked atlas for directions and agreed to get the apples for Hercules 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Atlas refused to take back the world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0100" y="3504475"/>
            <a:ext cx="1789150" cy="1639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#12</a:t>
            </a:r>
            <a:r>
              <a:rPr lang="en" sz="1100"/>
              <a:t>Faith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His last task was to bring Cerberus alive from the lower world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Obtained permission from pluto to carry Cerberus to the upper world (no weapons)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He then had been detained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there for an unsuccessful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attempt </a:t>
            </a:r>
          </a:p>
          <a:p>
            <a:pPr indent="-355600" lvl="0" marL="457200">
              <a:spcBef>
                <a:spcPts val="0"/>
              </a:spcBef>
              <a:buClr>
                <a:schemeClr val="dk1"/>
              </a:buClr>
              <a:buSzPct val="83333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to carry off Proserpine. </a:t>
            </a:r>
          </a:p>
        </p:txBody>
      </p:sp>
      <p:pic>
        <p:nvPicPr>
          <p:cNvPr id="176" name="Shape 1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6900" y="2728100"/>
            <a:ext cx="2563549" cy="241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457200" y="1243275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The hero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(Hercules)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Father-Son conflict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(Zeus and Hercules)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/>
              <a:t>The Creature of Nightmare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(all the beasts he fought)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Archetypes</a:t>
            </a:r>
            <a:r>
              <a:rPr lang="en" sz="1100"/>
              <a:t>Faith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5334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4800"/>
              <a:t>Listen to the Gods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4800"/>
          </a:p>
          <a:p>
            <a:pPr indent="-5334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4800"/>
              <a:t>Innocent people die for no apparent reason</a:t>
            </a:r>
          </a:p>
        </p:txBody>
      </p:sp>
      <p:sp>
        <p:nvSpPr>
          <p:cNvPr id="188" name="Shape 188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457200" marL="2286000" algn="l">
              <a:spcBef>
                <a:spcPts val="0"/>
              </a:spcBef>
              <a:buNone/>
            </a:pPr>
            <a:r>
              <a:rPr lang="en"/>
              <a:t>Themes</a:t>
            </a:r>
            <a:r>
              <a:rPr lang="en" sz="1100"/>
              <a:t>Faith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“The Labors of Hercules.”</a:t>
            </a:r>
            <a:r>
              <a:rPr i="1"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Perseus Project N.D. Web. 8 apr. 2015</a:t>
            </a:r>
          </a:p>
          <a:p>
            <a:pPr indent="-4191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Press, Petra. "Chapter 2." </a:t>
            </a:r>
            <a:r>
              <a:rPr i="1"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Great Heros of Mythology</a:t>
            </a:r>
            <a:r>
              <a:rPr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Print. Pg.37</a:t>
            </a:r>
          </a:p>
          <a:p>
            <a:pPr indent="-419100" lvl="0" marL="457200" rtl="0">
              <a:spcBef>
                <a:spcPts val="0"/>
              </a:spcBef>
              <a:buClr>
                <a:srgbClr val="333333"/>
              </a:buClr>
              <a:buSzPct val="100000"/>
              <a:buFont typeface="Arial"/>
              <a:buChar char="●"/>
            </a:pPr>
            <a:r>
              <a:rPr i="1"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Encyclopedia of Mythology</a:t>
            </a:r>
            <a:r>
              <a:rPr lang="en" sz="3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. 4th ed. Vol. 3. Print. Pg.516</a:t>
            </a:r>
          </a:p>
        </p:txBody>
      </p:sp>
      <p:sp>
        <p:nvSpPr>
          <p:cNvPr id="194" name="Shape 194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Works Cited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Hercules </a:t>
            </a:r>
            <a:r>
              <a:rPr lang="en" sz="1100"/>
              <a:t>Faith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Hercules prayed to apollo for help, the god told him he would have to serve Eurystheus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(the king of Tiryns and Mycenae)for twelve years in punishment for the murders.</a:t>
            </a:r>
          </a:p>
          <a:p>
            <a:pPr indent="-419100" lvl="0" marL="457200" rtl="0">
              <a:spcBef>
                <a:spcPts val="0"/>
              </a:spcBef>
              <a:buClr>
                <a:srgbClr val="222222"/>
              </a:buClr>
              <a:buSzPct val="100000"/>
              <a:buFont typeface="Arial"/>
              <a:buChar char="●"/>
            </a:pPr>
            <a:r>
              <a:rPr lang="en" sz="3000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His symbol is a lightning bolt 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222222"/>
                </a:solidFill>
                <a:latin typeface="Verdana"/>
                <a:ea typeface="Verdana"/>
                <a:cs typeface="Verdana"/>
                <a:sym typeface="Verdana"/>
              </a:rPr>
              <a:t>clouds because of his father (Zeus)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67600" y="2954125"/>
            <a:ext cx="16764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indent="0" marL="2743200">
              <a:spcBef>
                <a:spcPts val="0"/>
              </a:spcBef>
              <a:buNone/>
            </a:pPr>
            <a:r>
              <a:rPr lang="en"/>
              <a:t>Labor #1</a:t>
            </a:r>
            <a:r>
              <a:rPr lang="en" sz="1100"/>
              <a:t>Elizabeth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was to kill the lion of Nimea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No weapon could hurt it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then killed the beast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by choking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4475" y="1891412"/>
            <a:ext cx="2696842" cy="325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#2</a:t>
            </a:r>
            <a:r>
              <a:rPr lang="en" sz="1100"/>
              <a:t>Leslie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He was to </a:t>
            </a: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kill Lernaean Hydra,</a:t>
            </a: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 a </a:t>
            </a: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creature with nine heads that lived in a swamp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One of them was immortal and the rest grew back 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 He then </a:t>
            </a: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cut off eight heads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burned the wounds and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buried the creature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under a giant rock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50200" y="2473652"/>
            <a:ext cx="3035200" cy="215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      Labor #3</a:t>
            </a:r>
            <a:r>
              <a:rPr lang="en" sz="1100"/>
              <a:t>Eli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was sent to fetch the Hind of Ceryneia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But Hercules 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couldn’t kill or hurt it for it was Diana’s pet </a:t>
            </a: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(the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goddess of hunting 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the moon)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shot her either way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and was forgiven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5200" y="2709575"/>
            <a:ext cx="2464225" cy="2273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567800" y="-82746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#4</a:t>
            </a:r>
            <a:r>
              <a:rPr lang="en" sz="1100"/>
              <a:t>Leslie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was to 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capture a great boar called Hus Erymanthus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It lived in Mount Erymanthus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 finally managed to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trap it by driving it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deep into a snowbank</a:t>
            </a: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6000" y="2754202"/>
            <a:ext cx="3351399" cy="203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#5</a:t>
            </a:r>
            <a:r>
              <a:rPr lang="en" sz="1100"/>
              <a:t>Eli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He was </a:t>
            </a: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sent to clean the Augean stables in a single day.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Thousands of cattle and hasn’t been clean for years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latin typeface="Verdana"/>
                <a:ea typeface="Verdana"/>
                <a:cs typeface="Verdana"/>
                <a:sym typeface="Verdana"/>
              </a:rPr>
              <a:t>He </a:t>
            </a: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diverted the courses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of two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rivers and made them flow</a:t>
            </a:r>
          </a:p>
          <a:p>
            <a:pPr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through the stables that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cleaned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u="sng">
                <a:latin typeface="Verdana"/>
                <a:ea typeface="Verdana"/>
                <a:cs typeface="Verdana"/>
                <a:sym typeface="Verdana"/>
              </a:rPr>
              <a:t>all the filth.</a:t>
            </a:r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5425" y="2478175"/>
            <a:ext cx="2996199" cy="2598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#6</a:t>
            </a:r>
            <a:r>
              <a:rPr lang="en" sz="1100"/>
              <a:t>Leslie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His task was to 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drive away the enormous flock of brass clawed man-eating birds 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He</a:t>
            </a: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 frightened the birds out of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the marsh using athenas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rattle then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shot them dead with</a:t>
            </a:r>
          </a:p>
          <a:p>
            <a:pPr lvl="0">
              <a:spcBef>
                <a:spcPts val="0"/>
              </a:spcBef>
              <a:buNone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poisoned arrows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8925" y="3116300"/>
            <a:ext cx="2839199" cy="2027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457200" y="13321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						Labor #7</a:t>
            </a:r>
            <a:r>
              <a:rPr lang="en" sz="1100"/>
              <a:t>Eli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Capture Tauros Kretaios </a:t>
            </a:r>
            <a:r>
              <a:rPr lang="en" sz="3000">
                <a:latin typeface="Verdana"/>
                <a:ea typeface="Verdana"/>
                <a:cs typeface="Verdana"/>
                <a:sym typeface="Verdana"/>
              </a:rPr>
              <a:t>(fire belching bull)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000" u="sng">
                <a:latin typeface="Verdana"/>
                <a:ea typeface="Verdana"/>
                <a:cs typeface="Verdana"/>
                <a:sym typeface="Verdana"/>
              </a:rPr>
              <a:t>Captured it single handedly and carried it to a ship that would take it to King Eurytheus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00200" y="3137850"/>
            <a:ext cx="2836250" cy="193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inspiration-board">
  <a:themeElements>
    <a:clrScheme name="Custom 503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CFCFCF"/>
      </a:accent1>
      <a:accent2>
        <a:srgbClr val="94AE8E"/>
      </a:accent2>
      <a:accent3>
        <a:srgbClr val="4E7A82"/>
      </a:accent3>
      <a:accent4>
        <a:srgbClr val="666699"/>
      </a:accent4>
      <a:accent5>
        <a:srgbClr val="60506F"/>
      </a:accent5>
      <a:accent6>
        <a:srgbClr val="4B4352"/>
      </a:accent6>
      <a:hlink>
        <a:srgbClr val="8694C0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