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" Type="http://schemas.openxmlformats.org/officeDocument/2006/relationships/theme" Target="theme/theme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6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jpg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2.jpg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www.theoi.com/Titan/Phaeth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24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685800" y="2363525"/>
            <a:ext cx="7772400" cy="1773299"/>
          </a:xfrm>
          <a:prstGeom prst="rect">
            <a:avLst/>
          </a:prstGeom>
          <a:solidFill>
            <a:schemeClr val="accent2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429375" y="450200"/>
            <a:ext cx="6280200" cy="573900"/>
          </a:xfrm>
          <a:prstGeom prst="rect">
            <a:avLst/>
          </a:prstGeom>
          <a:solidFill>
            <a:schemeClr val="accent2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ctrTitle"/>
          </p:nvPr>
        </p:nvSpPr>
        <p:spPr>
          <a:xfrm>
            <a:off x="683275" y="421546"/>
            <a:ext cx="7772400" cy="631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Greek Mythology Research Project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709075" y="2595400"/>
            <a:ext cx="7720800" cy="75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Phaeton &amp; Helios</a:t>
            </a:r>
          </a:p>
        </p:txBody>
      </p:sp>
      <p:sp>
        <p:nvSpPr>
          <p:cNvPr id="35" name="Shape 35"/>
          <p:cNvSpPr/>
          <p:nvPr/>
        </p:nvSpPr>
        <p:spPr>
          <a:xfrm>
            <a:off x="2702700" y="4524375"/>
            <a:ext cx="3738599" cy="345299"/>
          </a:xfrm>
          <a:prstGeom prst="rect">
            <a:avLst/>
          </a:prstGeom>
          <a:solidFill>
            <a:schemeClr val="accent2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Eric Smith, Julian Ordaz, &amp; Findlay Yepo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-31200" y="22500"/>
            <a:ext cx="9206399" cy="5098499"/>
          </a:xfrm>
          <a:prstGeom prst="rect">
            <a:avLst/>
          </a:prstGeom>
          <a:solidFill>
            <a:schemeClr val="accent2"/>
          </a:solidFill>
          <a:ln cap="flat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379850" y="157575"/>
            <a:ext cx="3669000" cy="47682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375" y="205975"/>
            <a:ext cx="3522802" cy="461112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/>
          <p:nvPr/>
        </p:nvSpPr>
        <p:spPr>
          <a:xfrm>
            <a:off x="984825" y="205975"/>
            <a:ext cx="3421499" cy="675299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Phaeton</a:t>
            </a:r>
          </a:p>
        </p:txBody>
      </p:sp>
      <p:sp>
        <p:nvSpPr>
          <p:cNvPr id="46" name="Shape 46"/>
          <p:cNvSpPr/>
          <p:nvPr/>
        </p:nvSpPr>
        <p:spPr>
          <a:xfrm>
            <a:off x="168825" y="1046700"/>
            <a:ext cx="5053499" cy="1679699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of Helios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 of Klymene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Demigod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Created the Sahara Desert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500075" y="2952750"/>
            <a:ext cx="4429200" cy="19731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12" y="3048000"/>
            <a:ext cx="4149524" cy="176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710450" y="308600"/>
            <a:ext cx="4722000" cy="6081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0"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Helios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 rot="-186">
            <a:off x="3313249" y="1220750"/>
            <a:ext cx="5516399" cy="14241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 God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 of Phaeton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Rides the Chariot of Fire </a:t>
            </a:r>
          </a:p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3313250" y="2768700"/>
            <a:ext cx="5516399" cy="2208599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</a:t>
            </a:r>
          </a:p>
        </p:txBody>
      </p:sp>
      <p:sp>
        <p:nvSpPr>
          <p:cNvPr id="56" name="Shape 56"/>
          <p:cNvSpPr/>
          <p:nvPr/>
        </p:nvSpPr>
        <p:spPr>
          <a:xfrm>
            <a:off x="226225" y="190500"/>
            <a:ext cx="2905200" cy="47871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00" y="279450"/>
            <a:ext cx="2585673" cy="45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6575" y="2892525"/>
            <a:ext cx="5304727" cy="197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14325" y="202400"/>
            <a:ext cx="2357399" cy="654899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323825" y="0"/>
            <a:ext cx="21384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Myth</a:t>
            </a:r>
          </a:p>
        </p:txBody>
      </p:sp>
      <p:sp>
        <p:nvSpPr>
          <p:cNvPr id="65" name="Shape 65"/>
          <p:cNvSpPr/>
          <p:nvPr/>
        </p:nvSpPr>
        <p:spPr>
          <a:xfrm>
            <a:off x="214325" y="1039425"/>
            <a:ext cx="4853099" cy="3770699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23825" y="1039425"/>
            <a:ext cx="4743600" cy="287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Phaeton questions if his father is Helios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Asks mother, Klymene, for proof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Searches for father in India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Finds father in India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Begs father to lend him sun chariot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Loses control and burns Africa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Zeus’ thunderbolt knocks him off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Falls to death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death became constellation Auriga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said he became God of Stars 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 means the shining to radiant one</a:t>
            </a:r>
          </a:p>
        </p:txBody>
      </p:sp>
      <p:sp>
        <p:nvSpPr>
          <p:cNvPr id="67" name="Shape 67"/>
          <p:cNvSpPr/>
          <p:nvPr/>
        </p:nvSpPr>
        <p:spPr>
          <a:xfrm>
            <a:off x="5447375" y="202600"/>
            <a:ext cx="3545400" cy="47832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">
            <a:off x="5588925" y="326936"/>
            <a:ext cx="3262299" cy="448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2881350" y="205975"/>
            <a:ext cx="3381299" cy="567900"/>
          </a:xfrm>
          <a:prstGeom prst="rect">
            <a:avLst/>
          </a:prstGeom>
          <a:solidFill>
            <a:srgbClr val="783F04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Archetype</a:t>
            </a:r>
          </a:p>
        </p:txBody>
      </p:sp>
      <p:sp>
        <p:nvSpPr>
          <p:cNvPr id="74" name="Shape 74"/>
          <p:cNvSpPr/>
          <p:nvPr/>
        </p:nvSpPr>
        <p:spPr>
          <a:xfrm>
            <a:off x="250050" y="1976450"/>
            <a:ext cx="2631299" cy="1857299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Helios represents intelligence and wisdom.</a:t>
            </a:r>
          </a:p>
          <a:p>
            <a:pPr indent="-317500" lvl="0" marL="45720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Phaeton represents ignorance and stupidity.</a:t>
            </a:r>
          </a:p>
        </p:txBody>
      </p:sp>
      <p:sp>
        <p:nvSpPr>
          <p:cNvPr id="75" name="Shape 75"/>
          <p:cNvSpPr/>
          <p:nvPr/>
        </p:nvSpPr>
        <p:spPr>
          <a:xfrm>
            <a:off x="3256350" y="1976450"/>
            <a:ext cx="2631299" cy="1857299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Zeus intervenes when he is angered by Phaetons ignorance.</a:t>
            </a:r>
          </a:p>
        </p:txBody>
      </p:sp>
      <p:sp>
        <p:nvSpPr>
          <p:cNvPr id="76" name="Shape 76"/>
          <p:cNvSpPr/>
          <p:nvPr/>
        </p:nvSpPr>
        <p:spPr>
          <a:xfrm>
            <a:off x="6262650" y="1976450"/>
            <a:ext cx="2631299" cy="1857299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Phaeton has slowly grown distant from his father and is unable to see reason when told of potential consequences.</a:t>
            </a:r>
          </a:p>
        </p:txBody>
      </p:sp>
      <p:sp>
        <p:nvSpPr>
          <p:cNvPr id="77" name="Shape 77"/>
          <p:cNvSpPr/>
          <p:nvPr/>
        </p:nvSpPr>
        <p:spPr>
          <a:xfrm>
            <a:off x="291750" y="1297775"/>
            <a:ext cx="2547900" cy="567900"/>
          </a:xfrm>
          <a:prstGeom prst="roundRect">
            <a:avLst>
              <a:gd fmla="val 16667" name="adj"/>
            </a:avLst>
          </a:prstGeom>
          <a:solidFill>
            <a:srgbClr val="783F04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 and Ice</a:t>
            </a:r>
          </a:p>
        </p:txBody>
      </p:sp>
      <p:sp>
        <p:nvSpPr>
          <p:cNvPr id="78" name="Shape 78"/>
          <p:cNvSpPr/>
          <p:nvPr/>
        </p:nvSpPr>
        <p:spPr>
          <a:xfrm>
            <a:off x="3256350" y="1272125"/>
            <a:ext cx="2631299" cy="619200"/>
          </a:xfrm>
          <a:prstGeom prst="roundRect">
            <a:avLst>
              <a:gd fmla="val 16667" name="adj"/>
            </a:avLst>
          </a:prstGeom>
          <a:solidFill>
            <a:srgbClr val="783F04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Spiritual Intervention</a:t>
            </a:r>
          </a:p>
        </p:txBody>
      </p:sp>
      <p:sp>
        <p:nvSpPr>
          <p:cNvPr id="79" name="Shape 79"/>
          <p:cNvSpPr/>
          <p:nvPr/>
        </p:nvSpPr>
        <p:spPr>
          <a:xfrm>
            <a:off x="6262650" y="1272125"/>
            <a:ext cx="2631299" cy="619200"/>
          </a:xfrm>
          <a:prstGeom prst="roundRect">
            <a:avLst>
              <a:gd fmla="val 16667" name="adj"/>
            </a:avLst>
          </a:prstGeom>
          <a:solidFill>
            <a:srgbClr val="783F04"/>
          </a:solidFill>
          <a:ln cap="flat" w="1905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Father-Son Conflict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931825" y="112650"/>
            <a:ext cx="3151500" cy="731399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392775" y="205948"/>
            <a:ext cx="8229600" cy="6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Greek Culture</a:t>
            </a:r>
          </a:p>
        </p:txBody>
      </p:sp>
      <p:sp>
        <p:nvSpPr>
          <p:cNvPr id="86" name="Shape 86"/>
          <p:cNvSpPr/>
          <p:nvPr/>
        </p:nvSpPr>
        <p:spPr>
          <a:xfrm>
            <a:off x="168825" y="3095100"/>
            <a:ext cx="8677499" cy="19584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25" y="3207650"/>
            <a:ext cx="8474951" cy="17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216300" y="1046650"/>
            <a:ext cx="8711400" cy="1958400"/>
          </a:xfrm>
          <a:prstGeom prst="roundRect">
            <a:avLst>
              <a:gd fmla="val 16667" name="adj"/>
            </a:avLst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168833" y="1591450"/>
            <a:ext cx="6482700" cy="141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greek culture takes pride in individuals being able to prove themselves.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Trust has to be earned, not given 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Parents believe in their kids, and the belief can be misleading</a:t>
            </a:r>
          </a:p>
          <a:p>
            <a:pPr indent="-317500" lvl="0" marL="45720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●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Promises can be consequential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47750" y="1114225"/>
            <a:ext cx="6482700" cy="63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myth illustrates that...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770400" y="247600"/>
            <a:ext cx="1586999" cy="399300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457200" y="225076"/>
            <a:ext cx="8229600" cy="421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</a:t>
            </a:r>
          </a:p>
        </p:txBody>
      </p:sp>
      <p:sp>
        <p:nvSpPr>
          <p:cNvPr id="97" name="Shape 97"/>
          <p:cNvSpPr/>
          <p:nvPr/>
        </p:nvSpPr>
        <p:spPr>
          <a:xfrm>
            <a:off x="213850" y="810350"/>
            <a:ext cx="8688900" cy="4115399"/>
          </a:xfrm>
          <a:prstGeom prst="rect">
            <a:avLst/>
          </a:prstGeom>
          <a:solidFill>
            <a:srgbClr val="7F6000"/>
          </a:solidFill>
          <a:ln cap="flat" w="1905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819550" y="1114250"/>
            <a:ext cx="7477500" cy="211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"PHAETHON : Greek Demigod Child of the Sun ; Mythology ; Contellation Auriga."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Theoi Greek Mythology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Web. 8 Apr.                         2015. &lt;</a:t>
            </a:r>
            <a:r>
              <a:rPr lang="en" sz="11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http://www.theoi.com/Titan/Phaethon.html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Parks, James, and Sally Corbett.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Phaeton and the Chariot of the Sun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Print.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Goltzius, Hendrick.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Fall of Phaeton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Digital image.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Tale of Helios and Phaethon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16 Aug. 2009. Web.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Mercatante, Anthony S., and James R. Dow.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Facts on File Encyclopedia of World Mythology and Legend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2nd ed. New York, NY: Facts on File, 2004. 415. Print.</a:t>
            </a:r>
          </a:p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Jordan, Michael.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Dictionary of Gods and Goddesses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2nd ed. New York: Facts on File, 2004. 120. Print.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