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9" r:id="rId4"/>
    <p:sldId id="260" r:id="rId5"/>
    <p:sldId id="261" r:id="rId6"/>
    <p:sldId id="262" r:id="rId7"/>
    <p:sldId id="264" r:id="rId8"/>
    <p:sldId id="263"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173936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A7AA5-E26F-433C-B456-E7BACDCA8108}"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31882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175319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388167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362743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62793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401484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139373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1975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364862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A7AA5-E26F-433C-B456-E7BACDCA8108}"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295040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2A7AA5-E26F-433C-B456-E7BACDCA8108}"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113920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2A7AA5-E26F-433C-B456-E7BACDCA8108}"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305725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2A7AA5-E26F-433C-B456-E7BACDCA8108}"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57026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A7AA5-E26F-433C-B456-E7BACDCA8108}"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413951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A7AA5-E26F-433C-B456-E7BACDCA8108}"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117395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012A7AA5-E26F-433C-B456-E7BACDCA8108}" type="datetimeFigureOut">
              <a:rPr lang="en-US" smtClean="0"/>
              <a:t>4/8/2015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A8423AF-7D88-4B15-80C5-ACBBC9F6A502}" type="slidenum">
              <a:rPr lang="en-US" smtClean="0"/>
              <a:t>‹#›</a:t>
            </a:fld>
            <a:endParaRPr lang="en-US"/>
          </a:p>
        </p:txBody>
      </p:sp>
    </p:spTree>
    <p:extLst>
      <p:ext uri="{BB962C8B-B14F-4D97-AF65-F5344CB8AC3E}">
        <p14:creationId xmlns:p14="http://schemas.microsoft.com/office/powerpoint/2010/main" val="21589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12A7AA5-E26F-433C-B456-E7BACDCA8108}" type="datetimeFigureOut">
              <a:rPr lang="en-US" smtClean="0"/>
              <a:t>4/8/2015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A8423AF-7D88-4B15-80C5-ACBBC9F6A502}" type="slidenum">
              <a:rPr lang="en-US" smtClean="0"/>
              <a:t>‹#›</a:t>
            </a:fld>
            <a:endParaRPr lang="en-US"/>
          </a:p>
        </p:txBody>
      </p:sp>
    </p:spTree>
    <p:extLst>
      <p:ext uri="{BB962C8B-B14F-4D97-AF65-F5344CB8AC3E}">
        <p14:creationId xmlns:p14="http://schemas.microsoft.com/office/powerpoint/2010/main" val="1330774144"/>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en.wikipedia.org/wiki/Actor_(mythology)" TargetMode="External"/><Relationship Id="rId7" Type="http://schemas.openxmlformats.org/officeDocument/2006/relationships/hyperlink" Target="http://www.hellenicaworld.com/Greece/Mythology/en/Chiron.html" TargetMode="External"/><Relationship Id="rId2" Type="http://schemas.openxmlformats.org/officeDocument/2006/relationships/hyperlink" Target="http://en.wikipedia.org/wiki/Menoetius_(mythology)" TargetMode="External"/><Relationship Id="rId1" Type="http://schemas.openxmlformats.org/officeDocument/2006/relationships/slideLayout" Target="../slideLayouts/slideLayout2.xml"/><Relationship Id="rId6" Type="http://schemas.openxmlformats.org/officeDocument/2006/relationships/hyperlink" Target="http://www.hellenicaworld.com/Greece/Mythology/en/Peleus.html" TargetMode="External"/><Relationship Id="rId5" Type="http://schemas.openxmlformats.org/officeDocument/2006/relationships/hyperlink" Target="http://en.wikipedia.org/wiki/Achilles" TargetMode="External"/><Relationship Id="rId4" Type="http://schemas.openxmlformats.org/officeDocument/2006/relationships/hyperlink" Target="http://en.wikipedia.org/wiki/Opus,_Gree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latin typeface="Felix Titling" panose="04060505060202020A04" pitchFamily="82" charset="0"/>
              </a:rPr>
              <a:t>Heroes of the Trojan War</a:t>
            </a:r>
            <a:endParaRPr lang="en-US" sz="8000" dirty="0">
              <a:latin typeface="Felix Titling" panose="04060505060202020A04" pitchFamily="82" charset="0"/>
            </a:endParaRPr>
          </a:p>
        </p:txBody>
      </p:sp>
      <p:sp>
        <p:nvSpPr>
          <p:cNvPr id="3" name="Subtitle 2"/>
          <p:cNvSpPr>
            <a:spLocks noGrp="1"/>
          </p:cNvSpPr>
          <p:nvPr>
            <p:ph type="subTitle" idx="1"/>
          </p:nvPr>
        </p:nvSpPr>
        <p:spPr/>
        <p:txBody>
          <a:bodyPr/>
          <a:lstStyle/>
          <a:p>
            <a:r>
              <a:rPr lang="en-US" dirty="0" smtClean="0">
                <a:latin typeface="Felix Titling" panose="04060505060202020A04" pitchFamily="82" charset="0"/>
              </a:rPr>
              <a:t>By: David </a:t>
            </a:r>
            <a:r>
              <a:rPr lang="en-US" dirty="0" err="1" smtClean="0">
                <a:latin typeface="Felix Titling" panose="04060505060202020A04" pitchFamily="82" charset="0"/>
              </a:rPr>
              <a:t>Briseno</a:t>
            </a:r>
            <a:r>
              <a:rPr lang="en-US" dirty="0" smtClean="0">
                <a:latin typeface="Felix Titling" panose="04060505060202020A04" pitchFamily="82" charset="0"/>
              </a:rPr>
              <a:t>, Beck Brown, Jack </a:t>
            </a:r>
            <a:r>
              <a:rPr lang="en-US" dirty="0" err="1" smtClean="0">
                <a:latin typeface="Felix Titling" panose="04060505060202020A04" pitchFamily="82" charset="0"/>
              </a:rPr>
              <a:t>Helsten</a:t>
            </a:r>
            <a:r>
              <a:rPr lang="en-US" dirty="0" smtClean="0">
                <a:latin typeface="Felix Titling" panose="04060505060202020A04" pitchFamily="82" charset="0"/>
              </a:rPr>
              <a:t>, Brandon De la </a:t>
            </a:r>
            <a:r>
              <a:rPr lang="en-US" dirty="0" err="1" smtClean="0">
                <a:latin typeface="Felix Titling" panose="04060505060202020A04" pitchFamily="82" charset="0"/>
              </a:rPr>
              <a:t>cruz</a:t>
            </a:r>
            <a:endParaRPr lang="en-US" dirty="0">
              <a:latin typeface="Felix Titling" panose="04060505060202020A04" pitchFamily="82" charset="0"/>
            </a:endParaRPr>
          </a:p>
        </p:txBody>
      </p:sp>
    </p:spTree>
    <p:extLst>
      <p:ext uri="{BB962C8B-B14F-4D97-AF65-F5344CB8AC3E}">
        <p14:creationId xmlns:p14="http://schemas.microsoft.com/office/powerpoint/2010/main" val="261523874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elix Titling" panose="04060505060202020A04" pitchFamily="82" charset="0"/>
              </a:rPr>
              <a:t>Achilles</a:t>
            </a:r>
            <a:r>
              <a:rPr lang="en-US" dirty="0" smtClean="0"/>
              <a:t> </a:t>
            </a:r>
            <a:endParaRPr lang="en-US" dirty="0"/>
          </a:p>
        </p:txBody>
      </p:sp>
      <p:sp>
        <p:nvSpPr>
          <p:cNvPr id="3" name="Content Placeholder 2"/>
          <p:cNvSpPr>
            <a:spLocks noGrp="1"/>
          </p:cNvSpPr>
          <p:nvPr>
            <p:ph idx="1"/>
          </p:nvPr>
        </p:nvSpPr>
        <p:spPr>
          <a:xfrm>
            <a:off x="1141413" y="2666999"/>
            <a:ext cx="6019042" cy="3124201"/>
          </a:xfrm>
        </p:spPr>
        <p:txBody>
          <a:bodyPr>
            <a:normAutofit fontScale="92500" lnSpcReduction="20000"/>
          </a:bodyPr>
          <a:lstStyle/>
          <a:p>
            <a:r>
              <a:rPr lang="en-US" dirty="0" smtClean="0"/>
              <a:t>Achilles- This warrior is the greatest on the Greek. </a:t>
            </a:r>
            <a:r>
              <a:rPr lang="en-US" dirty="0"/>
              <a:t>His father is Peleus, a great warrior in his own right, and his mother is Thetis, a sea nymph.  Achilles kills Hector, but is killed by a poisoned arrow in the heel, the only vulnerable place on his body</a:t>
            </a:r>
            <a:r>
              <a:rPr lang="en-US" dirty="0" smtClean="0"/>
              <a:t>.</a:t>
            </a:r>
          </a:p>
          <a:p>
            <a:endParaRPr lang="en-US" dirty="0"/>
          </a:p>
          <a:p>
            <a:r>
              <a:rPr lang="en-US" dirty="0" smtClean="0"/>
              <a:t>myths-son of Peleus</a:t>
            </a:r>
          </a:p>
          <a:p>
            <a:pPr lvl="1"/>
            <a:r>
              <a:rPr lang="en-US" dirty="0" smtClean="0"/>
              <a:t>Mightiest of </a:t>
            </a:r>
            <a:r>
              <a:rPr lang="en-US" dirty="0" err="1" smtClean="0"/>
              <a:t>greeks</a:t>
            </a:r>
            <a:endParaRPr lang="en-US" dirty="0" smtClean="0"/>
          </a:p>
          <a:p>
            <a:pPr lvl="1"/>
            <a:r>
              <a:rPr lang="en-US" dirty="0" smtClean="0"/>
              <a:t>Hero of Homer’s </a:t>
            </a:r>
            <a:r>
              <a:rPr lang="en-US" dirty="0" err="1" smtClean="0"/>
              <a:t>lliad</a:t>
            </a: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7427742" y="1036320"/>
            <a:ext cx="3988556" cy="4754880"/>
          </a:xfrm>
          <a:prstGeom prst="rect">
            <a:avLst/>
          </a:prstGeom>
        </p:spPr>
      </p:pic>
    </p:spTree>
    <p:extLst>
      <p:ext uri="{BB962C8B-B14F-4D97-AF65-F5344CB8AC3E}">
        <p14:creationId xmlns:p14="http://schemas.microsoft.com/office/powerpoint/2010/main" val="1144929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elix Titling" panose="04060505060202020A04" pitchFamily="82" charset="0"/>
              </a:rPr>
              <a:t>Nestor</a:t>
            </a:r>
            <a:endParaRPr lang="en-US" dirty="0">
              <a:latin typeface="Felix Titling" panose="04060505060202020A04" pitchFamily="82" charset="0"/>
            </a:endParaRPr>
          </a:p>
        </p:txBody>
      </p:sp>
      <p:sp>
        <p:nvSpPr>
          <p:cNvPr id="3" name="Content Placeholder 2"/>
          <p:cNvSpPr>
            <a:spLocks noGrp="1"/>
          </p:cNvSpPr>
          <p:nvPr>
            <p:ph idx="1"/>
          </p:nvPr>
        </p:nvSpPr>
        <p:spPr>
          <a:xfrm>
            <a:off x="1141413" y="2666999"/>
            <a:ext cx="8015466" cy="3124201"/>
          </a:xfrm>
        </p:spPr>
        <p:txBody>
          <a:bodyPr>
            <a:normAutofit fontScale="92500" lnSpcReduction="10000"/>
          </a:bodyPr>
          <a:lstStyle/>
          <a:p>
            <a:r>
              <a:rPr lang="en-US" dirty="0" smtClean="0"/>
              <a:t>Nestor- the son of </a:t>
            </a:r>
            <a:r>
              <a:rPr lang="en-US" dirty="0" err="1" smtClean="0"/>
              <a:t>Neleus</a:t>
            </a:r>
            <a:r>
              <a:rPr lang="en-US" dirty="0" smtClean="0"/>
              <a:t> and </a:t>
            </a:r>
            <a:r>
              <a:rPr lang="en-US" dirty="0" err="1" smtClean="0"/>
              <a:t>Chloris</a:t>
            </a:r>
            <a:r>
              <a:rPr lang="en-US" dirty="0" smtClean="0"/>
              <a:t> and the king of </a:t>
            </a:r>
            <a:r>
              <a:rPr lang="en-US" dirty="0" err="1" smtClean="0"/>
              <a:t>Pylos</a:t>
            </a:r>
            <a:r>
              <a:rPr lang="en-US" dirty="0" smtClean="0"/>
              <a:t>. Nestor became the king after </a:t>
            </a:r>
            <a:r>
              <a:rPr lang="en-US" dirty="0" err="1" smtClean="0"/>
              <a:t>Hercales</a:t>
            </a:r>
            <a:r>
              <a:rPr lang="en-US" dirty="0" smtClean="0"/>
              <a:t> killed </a:t>
            </a:r>
            <a:r>
              <a:rPr lang="en-US" dirty="0" err="1" smtClean="0"/>
              <a:t>Neleus</a:t>
            </a:r>
            <a:r>
              <a:rPr lang="en-US" dirty="0" smtClean="0"/>
              <a:t> and all of </a:t>
            </a:r>
            <a:r>
              <a:rPr lang="en-US" dirty="0" err="1" smtClean="0"/>
              <a:t>Nestors</a:t>
            </a:r>
            <a:r>
              <a:rPr lang="en-US" dirty="0" smtClean="0"/>
              <a:t> brothers and sisters.</a:t>
            </a:r>
          </a:p>
          <a:p>
            <a:endParaRPr lang="en-US" dirty="0"/>
          </a:p>
          <a:p>
            <a:r>
              <a:rPr lang="en-US" dirty="0" smtClean="0"/>
              <a:t>Role in the Trojan War</a:t>
            </a:r>
          </a:p>
          <a:p>
            <a:r>
              <a:rPr lang="en-US" dirty="0"/>
              <a:t> his role is largely to incite the warriors to battle and to tell stories of his early exploits, which contrast with his listeners’ experiences, shown to be soft and easy in comparison with his own. In the Odyssey he tells Telemachus about the sufferings and trials he and others endured during the Trojan War.</a:t>
            </a:r>
            <a:endParaRPr lang="en-US" dirty="0" smtClean="0"/>
          </a:p>
        </p:txBody>
      </p:sp>
      <p:pic>
        <p:nvPicPr>
          <p:cNvPr id="4" name="Picture 3"/>
          <p:cNvPicPr>
            <a:picLocks noChangeAspect="1"/>
          </p:cNvPicPr>
          <p:nvPr/>
        </p:nvPicPr>
        <p:blipFill>
          <a:blip r:embed="rId2"/>
          <a:stretch>
            <a:fillRect/>
          </a:stretch>
        </p:blipFill>
        <p:spPr>
          <a:xfrm>
            <a:off x="9497699" y="3230013"/>
            <a:ext cx="1914525" cy="1998171"/>
          </a:xfrm>
          <a:prstGeom prst="rect">
            <a:avLst/>
          </a:prstGeom>
        </p:spPr>
      </p:pic>
    </p:spTree>
    <p:extLst>
      <p:ext uri="{BB962C8B-B14F-4D97-AF65-F5344CB8AC3E}">
        <p14:creationId xmlns:p14="http://schemas.microsoft.com/office/powerpoint/2010/main" val="310146494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Hector</a:t>
            </a:r>
            <a:br>
              <a:rPr lang="en-US" dirty="0"/>
            </a:br>
            <a:endParaRPr lang="en-US" dirty="0"/>
          </a:p>
        </p:txBody>
      </p:sp>
      <p:sp>
        <p:nvSpPr>
          <p:cNvPr id="3" name="Content Placeholder 2"/>
          <p:cNvSpPr>
            <a:spLocks noGrp="1"/>
          </p:cNvSpPr>
          <p:nvPr>
            <p:ph idx="1"/>
          </p:nvPr>
        </p:nvSpPr>
        <p:spPr/>
        <p:txBody>
          <a:bodyPr/>
          <a:lstStyle/>
          <a:p>
            <a:r>
              <a:rPr lang="en-US" dirty="0"/>
              <a:t>Hector, in Greek legend, the eldest son of the Trojan king </a:t>
            </a:r>
            <a:r>
              <a:rPr lang="en-US" dirty="0" err="1"/>
              <a:t>Priam</a:t>
            </a:r>
            <a:r>
              <a:rPr lang="en-US" dirty="0"/>
              <a:t> and his queen Hecuba. He was the husband of Andromache and the chief warrior of the Trojan army. In Homer's Iliad he is represented as an ideal warrior and the mainstay of Troy</a:t>
            </a:r>
            <a:r>
              <a:rPr lang="en-US" dirty="0" smtClean="0"/>
              <a:t>.</a:t>
            </a:r>
          </a:p>
          <a:p>
            <a:endParaRPr lang="en-US" dirty="0"/>
          </a:p>
          <a:p>
            <a:r>
              <a:rPr lang="en-US" dirty="0" smtClean="0"/>
              <a:t>Role in the Trojan war</a:t>
            </a:r>
          </a:p>
          <a:p>
            <a:pPr lvl="1"/>
            <a:r>
              <a:rPr lang="en-US" dirty="0" smtClean="0"/>
              <a:t>Was </a:t>
            </a:r>
            <a:r>
              <a:rPr lang="en-US" dirty="0"/>
              <a:t>the </a:t>
            </a:r>
            <a:r>
              <a:rPr lang="en-US" dirty="0" err="1"/>
              <a:t>the</a:t>
            </a:r>
            <a:r>
              <a:rPr lang="en-US" dirty="0"/>
              <a:t> eldest son of the Trojan king </a:t>
            </a:r>
            <a:r>
              <a:rPr lang="en-US" dirty="0" err="1"/>
              <a:t>Priam</a:t>
            </a:r>
            <a:r>
              <a:rPr lang="en-US" dirty="0"/>
              <a:t> and his queen </a:t>
            </a:r>
            <a:r>
              <a:rPr lang="en-US" dirty="0" smtClean="0"/>
              <a:t>Hecuba.</a:t>
            </a:r>
          </a:p>
          <a:p>
            <a:pPr lvl="1"/>
            <a:endParaRPr lang="en-US" dirty="0"/>
          </a:p>
          <a:p>
            <a:pPr lvl="1"/>
            <a:endParaRPr lang="en-US" dirty="0" smtClean="0"/>
          </a:p>
          <a:p>
            <a:pPr lvl="1"/>
            <a:endParaRPr lang="en-US" dirty="0" smtClean="0"/>
          </a:p>
        </p:txBody>
      </p:sp>
      <p:pic>
        <p:nvPicPr>
          <p:cNvPr id="4" name="Picture 3"/>
          <p:cNvPicPr>
            <a:picLocks noChangeAspect="1"/>
          </p:cNvPicPr>
          <p:nvPr/>
        </p:nvPicPr>
        <p:blipFill>
          <a:blip r:embed="rId2"/>
          <a:stretch>
            <a:fillRect/>
          </a:stretch>
        </p:blipFill>
        <p:spPr>
          <a:xfrm>
            <a:off x="8594925" y="182134"/>
            <a:ext cx="3114675" cy="2123642"/>
          </a:xfrm>
          <a:prstGeom prst="rect">
            <a:avLst/>
          </a:prstGeom>
        </p:spPr>
      </p:pic>
    </p:spTree>
    <p:extLst>
      <p:ext uri="{BB962C8B-B14F-4D97-AF65-F5344CB8AC3E}">
        <p14:creationId xmlns:p14="http://schemas.microsoft.com/office/powerpoint/2010/main" val="382512162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elix Titling" panose="04060505060202020A04" pitchFamily="82" charset="0"/>
              </a:rPr>
              <a:t>Agamemnon</a:t>
            </a:r>
            <a:endParaRPr lang="en-US" dirty="0">
              <a:latin typeface="Felix Titling" panose="04060505060202020A04" pitchFamily="82" charset="0"/>
            </a:endParaRPr>
          </a:p>
        </p:txBody>
      </p:sp>
      <p:pic>
        <p:nvPicPr>
          <p:cNvPr id="4" name="Content Placeholder 3"/>
          <p:cNvPicPr>
            <a:picLocks noGrp="1" noChangeAspect="1"/>
          </p:cNvPicPr>
          <p:nvPr>
            <p:ph idx="1"/>
          </p:nvPr>
        </p:nvPicPr>
        <p:blipFill>
          <a:blip r:embed="rId2"/>
          <a:stretch>
            <a:fillRect/>
          </a:stretch>
        </p:blipFill>
        <p:spPr>
          <a:xfrm>
            <a:off x="5909144" y="3396669"/>
            <a:ext cx="5238750" cy="2952750"/>
          </a:xfrm>
          <a:prstGeom prst="rect">
            <a:avLst/>
          </a:prstGeom>
        </p:spPr>
      </p:pic>
      <p:sp>
        <p:nvSpPr>
          <p:cNvPr id="6" name="TextBox 5"/>
          <p:cNvSpPr txBox="1"/>
          <p:nvPr/>
        </p:nvSpPr>
        <p:spPr>
          <a:xfrm>
            <a:off x="0" y="2033498"/>
            <a:ext cx="3979571" cy="3693319"/>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dirty="0" smtClean="0"/>
              <a:t>king of </a:t>
            </a:r>
            <a:r>
              <a:rPr lang="en-US" dirty="0"/>
              <a:t>A</a:t>
            </a:r>
            <a:r>
              <a:rPr lang="en-US" dirty="0" smtClean="0"/>
              <a:t>rgos</a:t>
            </a:r>
          </a:p>
          <a:p>
            <a:pPr marL="285750" indent="-285750">
              <a:buFont typeface="Arial" panose="020B0604020202020204" pitchFamily="34" charset="0"/>
              <a:buChar char="•"/>
            </a:pPr>
            <a:r>
              <a:rPr lang="en-US" dirty="0" smtClean="0"/>
              <a:t>Commander of </a:t>
            </a:r>
            <a:r>
              <a:rPr lang="en-US" dirty="0" err="1" smtClean="0"/>
              <a:t>greeks</a:t>
            </a:r>
            <a:r>
              <a:rPr lang="en-US" dirty="0" smtClean="0"/>
              <a:t> in Trojan war</a:t>
            </a:r>
            <a:r>
              <a:rPr lang="en-US" dirty="0"/>
              <a:t>	</a:t>
            </a:r>
            <a:endParaRPr lang="en-US" dirty="0" smtClean="0"/>
          </a:p>
          <a:p>
            <a:pPr marL="285750" indent="-285750">
              <a:buFont typeface="Arial" panose="020B0604020202020204" pitchFamily="34" charset="0"/>
              <a:buChar char="•"/>
            </a:pPr>
            <a:r>
              <a:rPr lang="en-US" dirty="0" smtClean="0"/>
              <a:t>Murdered by his wife, </a:t>
            </a:r>
            <a:r>
              <a:rPr lang="en-US" dirty="0" err="1" smtClean="0"/>
              <a:t>Clytemuestra</a:t>
            </a:r>
            <a:endParaRPr lang="en-US" dirty="0" smtClean="0"/>
          </a:p>
          <a:p>
            <a:pPr marL="285750" indent="-285750">
              <a:buFont typeface="Arial" panose="020B0604020202020204" pitchFamily="34" charset="0"/>
              <a:buChar char="•"/>
            </a:pPr>
            <a:r>
              <a:rPr lang="en-US" dirty="0" smtClean="0"/>
              <a:t>Was the father of four children</a:t>
            </a:r>
          </a:p>
          <a:p>
            <a:pPr marL="285750" indent="-285750">
              <a:buFont typeface="Arial" panose="020B0604020202020204" pitchFamily="34" charset="0"/>
              <a:buChar char="•"/>
            </a:pPr>
            <a:r>
              <a:rPr lang="en-US" dirty="0" smtClean="0"/>
              <a:t>Agamemnon  was very arrogant and saw people under him in the </a:t>
            </a:r>
            <a:r>
              <a:rPr lang="en-US" smtClean="0"/>
              <a:t>social pyramid.</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0165122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Odysseus</a:t>
            </a:r>
            <a:endParaRPr lang="en-US" dirty="0"/>
          </a:p>
        </p:txBody>
      </p:sp>
      <p:sp>
        <p:nvSpPr>
          <p:cNvPr id="3" name="Content Placeholder 2"/>
          <p:cNvSpPr>
            <a:spLocks noGrp="1"/>
          </p:cNvSpPr>
          <p:nvPr>
            <p:ph idx="1"/>
          </p:nvPr>
        </p:nvSpPr>
        <p:spPr/>
        <p:txBody>
          <a:bodyPr>
            <a:normAutofit fontScale="92500" lnSpcReduction="20000"/>
          </a:bodyPr>
          <a:lstStyle/>
          <a:p>
            <a:r>
              <a:rPr lang="en-US" dirty="0"/>
              <a:t>Was a legendary Greek king</a:t>
            </a:r>
          </a:p>
          <a:p>
            <a:r>
              <a:rPr lang="en-US" dirty="0"/>
              <a:t>A hero of Homers epic poem the Odyssey.</a:t>
            </a:r>
          </a:p>
          <a:p>
            <a:r>
              <a:rPr lang="en-US" dirty="0"/>
              <a:t>Is renowned for his brilliance, guile, and versatility.</a:t>
            </a:r>
          </a:p>
          <a:p>
            <a:endParaRPr lang="en-US" dirty="0"/>
          </a:p>
          <a:p>
            <a:r>
              <a:rPr lang="en-US" dirty="0"/>
              <a:t>Myth-</a:t>
            </a:r>
          </a:p>
          <a:p>
            <a:r>
              <a:rPr lang="en-US" dirty="0"/>
              <a:t> Odysseus was often called "Odysseus the Cunning" because of his clever and quick mind. Autolysis, his grandfather, was a famous skilled thief in the Peloponnese. The Romans transformed the name Odysseus to Ulysses and that is how he is mostly known today all over the world.</a:t>
            </a:r>
          </a:p>
          <a:p>
            <a:endParaRPr lang="en-US" dirty="0"/>
          </a:p>
        </p:txBody>
      </p:sp>
      <p:pic>
        <p:nvPicPr>
          <p:cNvPr id="4" name="Picture 3"/>
          <p:cNvPicPr>
            <a:picLocks noChangeAspect="1"/>
          </p:cNvPicPr>
          <p:nvPr/>
        </p:nvPicPr>
        <p:blipFill>
          <a:blip r:embed="rId2"/>
          <a:stretch>
            <a:fillRect/>
          </a:stretch>
        </p:blipFill>
        <p:spPr>
          <a:xfrm>
            <a:off x="9734054" y="1347100"/>
            <a:ext cx="1731414" cy="2639797"/>
          </a:xfrm>
          <a:prstGeom prst="rect">
            <a:avLst/>
          </a:prstGeom>
        </p:spPr>
      </p:pic>
    </p:spTree>
    <p:extLst>
      <p:ext uri="{BB962C8B-B14F-4D97-AF65-F5344CB8AC3E}">
        <p14:creationId xmlns:p14="http://schemas.microsoft.com/office/powerpoint/2010/main" val="2045142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patroclus</a:t>
            </a:r>
            <a:endParaRPr lang="en-US" dirty="0"/>
          </a:p>
        </p:txBody>
      </p:sp>
      <p:sp>
        <p:nvSpPr>
          <p:cNvPr id="3" name="Content Placeholder 2"/>
          <p:cNvSpPr>
            <a:spLocks noGrp="1"/>
          </p:cNvSpPr>
          <p:nvPr>
            <p:ph idx="1"/>
          </p:nvPr>
        </p:nvSpPr>
        <p:spPr/>
        <p:txBody>
          <a:bodyPr/>
          <a:lstStyle/>
          <a:p>
            <a:r>
              <a:rPr lang="en-US" dirty="0" smtClean="0"/>
              <a:t>Was </a:t>
            </a:r>
            <a:r>
              <a:rPr lang="en-US" dirty="0"/>
              <a:t>the son of </a:t>
            </a:r>
            <a:r>
              <a:rPr lang="en-US" dirty="0" err="1">
                <a:hlinkClick r:id="rId2" tooltip="Menoetius (mythology)"/>
              </a:rPr>
              <a:t>Menoetius</a:t>
            </a:r>
            <a:r>
              <a:rPr lang="en-US" dirty="0"/>
              <a:t>, grandson of </a:t>
            </a:r>
            <a:r>
              <a:rPr lang="en-US" dirty="0">
                <a:hlinkClick r:id="rId3" tooltip="Actor (mythology)"/>
              </a:rPr>
              <a:t>Actor</a:t>
            </a:r>
            <a:r>
              <a:rPr lang="en-US" dirty="0"/>
              <a:t>, </a:t>
            </a:r>
            <a:r>
              <a:rPr lang="en-US" dirty="0" smtClean="0"/>
              <a:t>and King </a:t>
            </a:r>
            <a:r>
              <a:rPr lang="en-US" dirty="0"/>
              <a:t>of </a:t>
            </a:r>
            <a:r>
              <a:rPr lang="en-US" dirty="0" smtClean="0">
                <a:hlinkClick r:id="rId4" tooltip="Opus, Greece"/>
              </a:rPr>
              <a:t>Opus</a:t>
            </a:r>
            <a:endParaRPr lang="en-US" dirty="0"/>
          </a:p>
          <a:p>
            <a:r>
              <a:rPr lang="en-US" dirty="0">
                <a:hlinkClick r:id="rId5" tooltip="Achilles"/>
              </a:rPr>
              <a:t>Achilles</a:t>
            </a:r>
            <a:r>
              <a:rPr lang="en-US" dirty="0"/>
              <a:t>'s beloved comrade and </a:t>
            </a:r>
            <a:r>
              <a:rPr lang="en-US" dirty="0" smtClean="0"/>
              <a:t>brother-in-arms</a:t>
            </a:r>
          </a:p>
          <a:p>
            <a:r>
              <a:rPr lang="en-US" dirty="0" smtClean="0"/>
              <a:t>Later killed by hector</a:t>
            </a:r>
          </a:p>
          <a:p>
            <a:r>
              <a:rPr lang="en-US" dirty="0" smtClean="0"/>
              <a:t>Myth-</a:t>
            </a:r>
            <a:r>
              <a:rPr lang="en-US" dirty="0"/>
              <a:t>In his youth, </a:t>
            </a:r>
            <a:r>
              <a:rPr lang="en-US" dirty="0" err="1"/>
              <a:t>Patroclus</a:t>
            </a:r>
            <a:r>
              <a:rPr lang="en-US" dirty="0"/>
              <a:t> killed his friend, </a:t>
            </a:r>
            <a:r>
              <a:rPr lang="en-US" dirty="0" err="1"/>
              <a:t>Clysonymus</a:t>
            </a:r>
            <a:r>
              <a:rPr lang="en-US" dirty="0"/>
              <a:t>, during an argument. His father had to escape into exile with </a:t>
            </a:r>
            <a:r>
              <a:rPr lang="en-US" dirty="0" err="1"/>
              <a:t>Patroclus</a:t>
            </a:r>
            <a:r>
              <a:rPr lang="en-US" dirty="0"/>
              <a:t> to escape punishment, and they took shelter at the palace of their kinsman King </a:t>
            </a:r>
            <a:r>
              <a:rPr lang="en-US" dirty="0">
                <a:hlinkClick r:id="rId6"/>
              </a:rPr>
              <a:t>Peleus</a:t>
            </a:r>
            <a:r>
              <a:rPr lang="en-US" dirty="0"/>
              <a:t> of </a:t>
            </a:r>
            <a:r>
              <a:rPr lang="en-US" dirty="0" err="1"/>
              <a:t>Pthia</a:t>
            </a:r>
            <a:r>
              <a:rPr lang="en-US" dirty="0"/>
              <a:t>. There </a:t>
            </a:r>
            <a:r>
              <a:rPr lang="en-US" dirty="0" err="1"/>
              <a:t>Patroclus</a:t>
            </a:r>
            <a:r>
              <a:rPr lang="en-US" dirty="0"/>
              <a:t> apparently first met Peleus' son Achilles. Peleus sent the boys to live in the wilderness and be raised by </a:t>
            </a:r>
            <a:r>
              <a:rPr lang="en-US" dirty="0">
                <a:hlinkClick r:id="rId7"/>
              </a:rPr>
              <a:t>Chiron</a:t>
            </a:r>
            <a:r>
              <a:rPr lang="en-US" dirty="0"/>
              <a:t>, the wise King of the centaurs</a:t>
            </a:r>
            <a:endParaRPr lang="en-US" dirty="0" smtClean="0"/>
          </a:p>
        </p:txBody>
      </p:sp>
      <p:pic>
        <p:nvPicPr>
          <p:cNvPr id="4" name="Picture 3"/>
          <p:cNvPicPr>
            <a:picLocks noChangeAspect="1"/>
          </p:cNvPicPr>
          <p:nvPr/>
        </p:nvPicPr>
        <p:blipFill>
          <a:blip r:embed="rId8"/>
          <a:stretch>
            <a:fillRect/>
          </a:stretch>
        </p:blipFill>
        <p:spPr>
          <a:xfrm>
            <a:off x="6096000" y="75513"/>
            <a:ext cx="1332828" cy="2119047"/>
          </a:xfrm>
          <a:prstGeom prst="rect">
            <a:avLst/>
          </a:prstGeom>
        </p:spPr>
      </p:pic>
    </p:spTree>
    <p:extLst>
      <p:ext uri="{BB962C8B-B14F-4D97-AF65-F5344CB8AC3E}">
        <p14:creationId xmlns:p14="http://schemas.microsoft.com/office/powerpoint/2010/main" val="10796968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Archetypes</a:t>
            </a:r>
            <a:endParaRPr lang="en-US" dirty="0"/>
          </a:p>
        </p:txBody>
      </p:sp>
      <p:sp>
        <p:nvSpPr>
          <p:cNvPr id="3" name="Content Placeholder 2"/>
          <p:cNvSpPr>
            <a:spLocks noGrp="1"/>
          </p:cNvSpPr>
          <p:nvPr>
            <p:ph idx="1"/>
          </p:nvPr>
        </p:nvSpPr>
        <p:spPr/>
        <p:txBody>
          <a:bodyPr>
            <a:normAutofit/>
          </a:bodyPr>
          <a:lstStyle/>
          <a:p>
            <a:r>
              <a:rPr lang="en-US" dirty="0" smtClean="0"/>
              <a:t>The Hero- almost all the characters save the day.</a:t>
            </a:r>
          </a:p>
          <a:p>
            <a:r>
              <a:rPr lang="en-US" dirty="0" smtClean="0"/>
              <a:t>The Initiates- </a:t>
            </a:r>
            <a:r>
              <a:rPr lang="en-US" dirty="0" err="1" smtClean="0"/>
              <a:t>Petroclus</a:t>
            </a:r>
            <a:r>
              <a:rPr lang="en-US" dirty="0" smtClean="0"/>
              <a:t> was trained by Achilles before the War.</a:t>
            </a:r>
          </a:p>
          <a:p>
            <a:r>
              <a:rPr lang="en-US" dirty="0" smtClean="0"/>
              <a:t>The Unfaithful </a:t>
            </a:r>
            <a:r>
              <a:rPr lang="en-US" dirty="0"/>
              <a:t>Wife- </a:t>
            </a:r>
            <a:r>
              <a:rPr lang="en-US" dirty="0" smtClean="0"/>
              <a:t>Agamemnon’s wife betrayed and tricked him into his death.</a:t>
            </a:r>
          </a:p>
          <a:p>
            <a:r>
              <a:rPr lang="en-US" dirty="0" smtClean="0"/>
              <a:t>The Unhealable Wound- Paris puts an arrow through Achilles heel to kill the hero.</a:t>
            </a:r>
          </a:p>
        </p:txBody>
      </p:sp>
    </p:spTree>
    <p:extLst>
      <p:ext uri="{BB962C8B-B14F-4D97-AF65-F5344CB8AC3E}">
        <p14:creationId xmlns:p14="http://schemas.microsoft.com/office/powerpoint/2010/main" val="1734542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233" y="640079"/>
            <a:ext cx="9905998" cy="2057399"/>
          </a:xfrm>
        </p:spPr>
        <p:txBody>
          <a:bodyPr>
            <a:normAutofit fontScale="90000"/>
          </a:bodyPr>
          <a:lstStyle/>
          <a:p>
            <a:r>
              <a:rPr lang="en-US" dirty="0"/>
              <a:t/>
            </a:r>
            <a:br>
              <a:rPr lang="en-US" dirty="0"/>
            </a:br>
            <a:r>
              <a:rPr lang="en-US" dirty="0"/>
              <a:t/>
            </a:r>
            <a:br>
              <a:rPr lang="en-US" dirty="0"/>
            </a:br>
            <a:r>
              <a:rPr lang="en-US" dirty="0" smtClean="0"/>
              <a:t>Works Sited</a:t>
            </a:r>
            <a:br>
              <a:rPr lang="en-US" dirty="0" smtClean="0"/>
            </a:br>
            <a:r>
              <a:rPr lang="en-US" dirty="0"/>
              <a:t/>
            </a:r>
            <a:br>
              <a:rPr lang="en-US" dirty="0"/>
            </a:br>
            <a:endParaRPr lang="en-US" dirty="0"/>
          </a:p>
        </p:txBody>
      </p:sp>
      <p:sp>
        <p:nvSpPr>
          <p:cNvPr id="4" name="Content Placeholder 3"/>
          <p:cNvSpPr>
            <a:spLocks noGrp="1"/>
          </p:cNvSpPr>
          <p:nvPr>
            <p:ph idx="1"/>
          </p:nvPr>
        </p:nvSpPr>
        <p:spPr>
          <a:xfrm>
            <a:off x="844233" y="3215639"/>
            <a:ext cx="9905998" cy="3124201"/>
          </a:xfrm>
        </p:spPr>
        <p:txBody>
          <a:bodyPr/>
          <a:lstStyle/>
          <a:p>
            <a:pPr marL="0" indent="0">
              <a:buNone/>
            </a:pPr>
            <a:r>
              <a:rPr lang="en-US" dirty="0" smtClean="0"/>
              <a:t>  U*X*L </a:t>
            </a:r>
            <a:r>
              <a:rPr lang="en-US" dirty="0"/>
              <a:t>Encyclopedia of World Mythology. Detroit: U*X*L/Gale, 2009. Print.</a:t>
            </a:r>
            <a:br>
              <a:rPr lang="en-US" dirty="0"/>
            </a:br>
            <a:r>
              <a:rPr lang="en-US" dirty="0"/>
              <a:t/>
            </a:r>
            <a:br>
              <a:rPr lang="en-US" dirty="0"/>
            </a:br>
            <a:r>
              <a:rPr lang="en-US" dirty="0" smtClean="0"/>
              <a:t> </a:t>
            </a:r>
          </a:p>
          <a:p>
            <a:pPr marL="0" indent="0">
              <a:buNone/>
            </a:pPr>
            <a:r>
              <a:rPr lang="en-US" dirty="0" smtClean="0"/>
              <a:t>"</a:t>
            </a:r>
            <a:r>
              <a:rPr lang="en-US" dirty="0"/>
              <a:t>Hector | Greek Mythology." Encyclopedia Britannica Online. Encyclopedia </a:t>
            </a:r>
            <a:r>
              <a:rPr lang="en-US" dirty="0" smtClean="0"/>
              <a:t>	Britannica</a:t>
            </a:r>
            <a:r>
              <a:rPr lang="en-US" dirty="0"/>
              <a:t>, </a:t>
            </a:r>
            <a:r>
              <a:rPr lang="en-US" dirty="0" err="1"/>
              <a:t>n.d.</a:t>
            </a:r>
            <a:r>
              <a:rPr lang="en-US" dirty="0"/>
              <a:t> Web. 08 Apr. 2015.</a:t>
            </a:r>
            <a:br>
              <a:rPr lang="en-US" dirty="0"/>
            </a:br>
            <a:endParaRPr lang="en-US" dirty="0" smtClean="0"/>
          </a:p>
          <a:p>
            <a:pPr marL="0" indent="0">
              <a:buNone/>
            </a:pPr>
            <a:r>
              <a:rPr lang="en-US" dirty="0" smtClean="0"/>
              <a:t>"</a:t>
            </a:r>
            <a:r>
              <a:rPr lang="en-US" dirty="0"/>
              <a:t>Olympus Library - Myths: Tale of Achilles." Olympus Library - Myths: Tale </a:t>
            </a:r>
            <a:r>
              <a:rPr lang="en-US"/>
              <a:t>of </a:t>
            </a:r>
            <a:r>
              <a:rPr lang="en-US" smtClean="0"/>
              <a:t>                              	Achilles</a:t>
            </a:r>
            <a:r>
              <a:rPr lang="en-US" dirty="0"/>
              <a:t>. </a:t>
            </a:r>
            <a:r>
              <a:rPr lang="en-US" dirty="0" err="1"/>
              <a:t>N.p</a:t>
            </a:r>
            <a:r>
              <a:rPr lang="en-US" dirty="0"/>
              <a:t>., </a:t>
            </a:r>
            <a:r>
              <a:rPr lang="en-US" dirty="0" err="1"/>
              <a:t>n.d.</a:t>
            </a:r>
            <a:r>
              <a:rPr lang="en-US" dirty="0"/>
              <a:t> Web. 08 Apr. 2015.</a:t>
            </a:r>
          </a:p>
        </p:txBody>
      </p:sp>
    </p:spTree>
    <p:extLst>
      <p:ext uri="{BB962C8B-B14F-4D97-AF65-F5344CB8AC3E}">
        <p14:creationId xmlns:p14="http://schemas.microsoft.com/office/powerpoint/2010/main" val="6961453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155</TotalTime>
  <Words>474</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Felix Titling</vt:lpstr>
      <vt:lpstr>Mesh</vt:lpstr>
      <vt:lpstr>Heroes of the Trojan War</vt:lpstr>
      <vt:lpstr>Achilles </vt:lpstr>
      <vt:lpstr>Nestor</vt:lpstr>
      <vt:lpstr>Hector </vt:lpstr>
      <vt:lpstr>Agamemnon</vt:lpstr>
      <vt:lpstr>Odysseus</vt:lpstr>
      <vt:lpstr>patroclus</vt:lpstr>
      <vt:lpstr>Archetypes</vt:lpstr>
      <vt:lpstr>  Works Sited  </vt:lpstr>
    </vt:vector>
  </TitlesOfParts>
  <Company>EPISD.ORG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 of the Trojan War</dc:title>
  <dc:creator>Christopher B Brown</dc:creator>
  <cp:lastModifiedBy>Christopher B Brown</cp:lastModifiedBy>
  <cp:revision>17</cp:revision>
  <dcterms:created xsi:type="dcterms:W3CDTF">2015-04-06T18:19:47Z</dcterms:created>
  <dcterms:modified xsi:type="dcterms:W3CDTF">2015-04-08T18:38:44Z</dcterms:modified>
</cp:coreProperties>
</file>