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5936768-4745-471F-99A5-354921DC5B4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74DE5F-6733-4271-A6D5-71CF58B28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6768-4745-471F-99A5-354921DC5B4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DE5F-6733-4271-A6D5-71CF58B28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6768-4745-471F-99A5-354921DC5B4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DE5F-6733-4271-A6D5-71CF58B28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6768-4745-471F-99A5-354921DC5B4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DE5F-6733-4271-A6D5-71CF58B28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5936768-4745-471F-99A5-354921DC5B4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474DE5F-6733-4271-A6D5-71CF58B28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6768-4745-471F-99A5-354921DC5B4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DE5F-6733-4271-A6D5-71CF58B28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6768-4745-471F-99A5-354921DC5B4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DE5F-6733-4271-A6D5-71CF58B28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6768-4745-471F-99A5-354921DC5B4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DE5F-6733-4271-A6D5-71CF58B28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6768-4745-471F-99A5-354921DC5B4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DE5F-6733-4271-A6D5-71CF58B28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6768-4745-471F-99A5-354921DC5B4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DE5F-6733-4271-A6D5-71CF58B28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6768-4745-471F-99A5-354921DC5B4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DE5F-6733-4271-A6D5-71CF58B28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936768-4745-471F-99A5-354921DC5B4C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74DE5F-6733-4271-A6D5-71CF58B28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Scene vi</a:t>
            </a:r>
          </a:p>
          <a:p>
            <a:pPr marL="845820" lvl="1" indent="-571500">
              <a:buFont typeface="+mj-lt"/>
              <a:buAutoNum type="romanUcPeriod"/>
            </a:pPr>
            <a:r>
              <a:rPr lang="en-US" dirty="0" smtClean="0"/>
              <a:t>Dramatic irony</a:t>
            </a:r>
          </a:p>
          <a:p>
            <a:pPr marL="1120140" lvl="2" indent="-571500">
              <a:buFont typeface="+mj-lt"/>
              <a:buAutoNum type="romanUcPeriod"/>
            </a:pPr>
            <a:r>
              <a:rPr lang="en-US" dirty="0" smtClean="0"/>
              <a:t>Lines 1-2</a:t>
            </a:r>
          </a:p>
          <a:p>
            <a:pPr marL="1120140" lvl="2" indent="-571500">
              <a:buFont typeface="+mj-lt"/>
              <a:buAutoNum type="romanUcPeriod"/>
            </a:pPr>
            <a:r>
              <a:rPr lang="en-US" dirty="0" smtClean="0"/>
              <a:t>Lines 6-8</a:t>
            </a:r>
          </a:p>
          <a:p>
            <a:pPr marL="1120140" lvl="2" indent="-571500">
              <a:buFont typeface="+mj-lt"/>
              <a:buAutoNum type="romanUcPeriod"/>
            </a:pPr>
            <a:r>
              <a:rPr lang="en-US" dirty="0" smtClean="0"/>
              <a:t>Line 9</a:t>
            </a:r>
          </a:p>
          <a:p>
            <a:pPr marL="1120140" lvl="2" indent="-571500">
              <a:buFont typeface="+mj-lt"/>
              <a:buAutoNum type="romanUcPeriod"/>
            </a:pPr>
            <a:r>
              <a:rPr lang="en-US" dirty="0" smtClean="0"/>
              <a:t>Line 16-17</a:t>
            </a:r>
          </a:p>
          <a:p>
            <a:pPr marL="1120140" lvl="2" indent="-571500">
              <a:buFont typeface="+mj-lt"/>
              <a:buAutoNum type="romanUcPeriod"/>
            </a:pPr>
            <a:endParaRPr lang="en-US" dirty="0" smtClean="0"/>
          </a:p>
          <a:p>
            <a:pPr marL="845820" lvl="1" indent="-571500">
              <a:buFont typeface="+mj-lt"/>
              <a:buAutoNum type="romanUcPeriod"/>
            </a:pPr>
            <a:r>
              <a:rPr lang="en-US" dirty="0" smtClean="0"/>
              <a:t>Tragic flaw</a:t>
            </a:r>
          </a:p>
          <a:p>
            <a:pPr marL="1120140" lvl="2" indent="-571500">
              <a:buFont typeface="+mj-lt"/>
              <a:buAutoNum type="romanUcPeriod"/>
            </a:pPr>
            <a:r>
              <a:rPr lang="en-US" dirty="0" smtClean="0"/>
              <a:t>Line 14-15: Friar Lawrence recommends moderation</a:t>
            </a:r>
          </a:p>
          <a:p>
            <a:pPr marL="1394460" lvl="3" indent="-571500">
              <a:buFont typeface="+mj-lt"/>
              <a:buAutoNum type="romanUcPeriod"/>
            </a:pPr>
            <a:r>
              <a:rPr lang="en-US" dirty="0" smtClean="0"/>
              <a:t>Moderation: a balanced, non-extreme approach to life </a:t>
            </a:r>
          </a:p>
          <a:p>
            <a:pPr marL="1394460" lvl="3" indent="-571500">
              <a:buFont typeface="+mj-lt"/>
              <a:buAutoNum type="romanUcPeriod"/>
            </a:pPr>
            <a:r>
              <a:rPr lang="en-US" dirty="0" smtClean="0"/>
              <a:t>Romeo and Juliet are clearly NOT moderate</a:t>
            </a:r>
          </a:p>
          <a:p>
            <a:pPr marL="1668780" lvl="4" indent="-571500">
              <a:buFont typeface="+mj-lt"/>
              <a:buAutoNum type="romanUcPeriod"/>
            </a:pPr>
            <a:r>
              <a:rPr lang="en-US" smtClean="0"/>
              <a:t>Lines </a:t>
            </a:r>
            <a:endParaRPr lang="en-US" dirty="0" smtClean="0"/>
          </a:p>
          <a:p>
            <a:pPr marL="1120140" lvl="2" indent="-571500">
              <a:buFont typeface="+mj-lt"/>
              <a:buAutoNum type="romanUcPeriod"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II, Scenes </a:t>
            </a:r>
            <a:r>
              <a:rPr lang="en-US" dirty="0" err="1" smtClean="0"/>
              <a:t>i</a:t>
            </a:r>
            <a:r>
              <a:rPr lang="en-US" dirty="0" smtClean="0"/>
              <a:t>-ii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Prologue</a:t>
            </a:r>
          </a:p>
          <a:p>
            <a:pPr marL="971550" lvl="1" indent="-571500">
              <a:buFont typeface="+mj-lt"/>
              <a:buAutoNum type="romanUcPeriod"/>
            </a:pPr>
            <a:r>
              <a:rPr lang="en-US" dirty="0" smtClean="0"/>
              <a:t>Shakespearean Sonnet (Poem)</a:t>
            </a:r>
          </a:p>
          <a:p>
            <a:pPr marL="1371600" lvl="2" indent="-571500">
              <a:buFont typeface="+mj-lt"/>
              <a:buAutoNum type="romanUcPeriod"/>
            </a:pPr>
            <a:r>
              <a:rPr lang="en-US" dirty="0" smtClean="0"/>
              <a:t>14 lines</a:t>
            </a:r>
          </a:p>
          <a:p>
            <a:pPr marL="1371600" lvl="2" indent="-571500">
              <a:buFont typeface="+mj-lt"/>
              <a:buAutoNum type="romanUcPeriod"/>
            </a:pPr>
            <a:r>
              <a:rPr lang="en-US" dirty="0" err="1" smtClean="0"/>
              <a:t>Abab</a:t>
            </a:r>
            <a:r>
              <a:rPr lang="en-US" dirty="0" smtClean="0"/>
              <a:t> </a:t>
            </a:r>
            <a:r>
              <a:rPr lang="en-US" dirty="0" err="1" smtClean="0"/>
              <a:t>cdcd</a:t>
            </a:r>
            <a:r>
              <a:rPr lang="en-US" dirty="0" smtClean="0"/>
              <a:t> </a:t>
            </a:r>
            <a:r>
              <a:rPr lang="en-US" dirty="0" err="1" smtClean="0"/>
              <a:t>efef</a:t>
            </a:r>
            <a:r>
              <a:rPr lang="en-US" dirty="0" smtClean="0"/>
              <a:t> </a:t>
            </a:r>
            <a:r>
              <a:rPr lang="en-US" dirty="0" err="1" smtClean="0"/>
              <a:t>gg</a:t>
            </a:r>
            <a:r>
              <a:rPr lang="en-US" dirty="0" smtClean="0"/>
              <a:t> rhyme scheme</a:t>
            </a:r>
          </a:p>
          <a:p>
            <a:pPr marL="1371600" lvl="2" indent="-571500">
              <a:buFont typeface="+mj-lt"/>
              <a:buAutoNum type="romanUcPeriod"/>
            </a:pPr>
            <a:r>
              <a:rPr lang="en-US" dirty="0" smtClean="0"/>
              <a:t>Three quatrains (four-lined stanza) and one couplet</a:t>
            </a:r>
          </a:p>
          <a:p>
            <a:pPr marL="1371600" lvl="2" indent="-571500">
              <a:buFont typeface="+mj-lt"/>
              <a:buAutoNum type="romanUcPeriod"/>
            </a:pPr>
            <a:r>
              <a:rPr lang="en-US" dirty="0" smtClean="0"/>
              <a:t>Organization: problem/solution</a:t>
            </a:r>
          </a:p>
          <a:p>
            <a:pPr marL="1828800" lvl="3" indent="-571500">
              <a:buFont typeface="+mj-lt"/>
              <a:buAutoNum type="romanUcPeriod"/>
            </a:pPr>
            <a:r>
              <a:rPr lang="en-US" dirty="0" smtClean="0"/>
              <a:t>Problem takes up the bulk of the poem</a:t>
            </a:r>
          </a:p>
          <a:p>
            <a:pPr marL="1828800" lvl="3" indent="-571500">
              <a:buFont typeface="+mj-lt"/>
              <a:buAutoNum type="romanUcPeriod"/>
            </a:pPr>
            <a:r>
              <a:rPr lang="en-US" dirty="0" smtClean="0"/>
              <a:t>Solution/fresh perspective is usually contained in the couplet or last quatrain/couplet</a:t>
            </a:r>
          </a:p>
          <a:p>
            <a:pPr marL="1828800" lvl="3" indent="-571500">
              <a:buFont typeface="+mj-lt"/>
              <a:buAutoNum type="romanUcPeriod"/>
            </a:pPr>
            <a:r>
              <a:rPr lang="en-US" dirty="0" smtClean="0"/>
              <a:t>Sometimes a “cause” is included in the middle as well</a:t>
            </a:r>
          </a:p>
          <a:p>
            <a:pPr marL="971550" lvl="1" indent="-571500">
              <a:buFont typeface="+mj-lt"/>
              <a:buAutoNum type="romanUcPeriod"/>
            </a:pPr>
            <a:r>
              <a:rPr lang="en-US" dirty="0" smtClean="0"/>
              <a:t>Prologue</a:t>
            </a:r>
          </a:p>
          <a:p>
            <a:pPr marL="1371600" lvl="2" indent="-571500">
              <a:buFont typeface="+mj-lt"/>
              <a:buAutoNum type="romanUcPeriod"/>
            </a:pPr>
            <a:r>
              <a:rPr lang="en-US" dirty="0" smtClean="0"/>
              <a:t>Problem: Romeo and Juliet’s courtship (period of time before marriage) will be strained…</a:t>
            </a:r>
          </a:p>
          <a:p>
            <a:pPr marL="1371600" lvl="2" indent="-571500">
              <a:buFont typeface="+mj-lt"/>
              <a:buAutoNum type="romanUcPeriod"/>
            </a:pPr>
            <a:r>
              <a:rPr lang="en-US" dirty="0" smtClean="0"/>
              <a:t>Solution: …But “passion lends them power,” i.e. they love each other so much that they will make it happen.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II, Scenes </a:t>
            </a:r>
            <a:r>
              <a:rPr lang="en-US" dirty="0" err="1" smtClean="0"/>
              <a:t>i</a:t>
            </a:r>
            <a:r>
              <a:rPr lang="en-US" dirty="0" smtClean="0"/>
              <a:t>-ii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Scene </a:t>
            </a:r>
            <a:r>
              <a:rPr lang="en-US" dirty="0" err="1" smtClean="0"/>
              <a:t>i</a:t>
            </a:r>
            <a:endParaRPr lang="en-US" dirty="0"/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Romeo leaves behind </a:t>
            </a:r>
            <a:r>
              <a:rPr lang="en-US" dirty="0" err="1" smtClean="0"/>
              <a:t>Mercutio</a:t>
            </a:r>
            <a:r>
              <a:rPr lang="en-US" dirty="0" smtClean="0"/>
              <a:t> and </a:t>
            </a:r>
            <a:r>
              <a:rPr lang="en-US" dirty="0" err="1" smtClean="0"/>
              <a:t>Benvolio</a:t>
            </a:r>
            <a:r>
              <a:rPr lang="en-US" dirty="0" smtClean="0"/>
              <a:t> to see Juliet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err="1" smtClean="0"/>
              <a:t>Mercutio</a:t>
            </a:r>
            <a:r>
              <a:rPr lang="en-US" dirty="0" smtClean="0"/>
              <a:t> mocks Romeo, saying they can “conjure” him with speaking of Rosaline (they think he’s still in love w/ her)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II, Scenes </a:t>
            </a:r>
            <a:r>
              <a:rPr lang="en-US" dirty="0" err="1" smtClean="0"/>
              <a:t>i</a:t>
            </a:r>
            <a:r>
              <a:rPr lang="en-US" dirty="0" smtClean="0"/>
              <a:t>-ii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en-US" dirty="0" smtClean="0"/>
              <a:t>Scene ii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Romeo’s soliloquy (lines 1-25)</a:t>
            </a:r>
          </a:p>
          <a:p>
            <a:pPr marL="1371600" lvl="2" indent="-571500">
              <a:buFont typeface="+mj-lt"/>
              <a:buAutoNum type="alphaUcPeriod"/>
            </a:pPr>
            <a:r>
              <a:rPr lang="en-US" dirty="0" smtClean="0"/>
              <a:t>NOT a monologue; no other characters can hear him even though Juliet is onstage (line 11-14); somewhat internal thoughts (10-11)</a:t>
            </a:r>
          </a:p>
          <a:p>
            <a:pPr marL="1371600" lvl="2" indent="-571500">
              <a:buFont typeface="+mj-lt"/>
              <a:buAutoNum type="alphaUcPeriod"/>
            </a:pPr>
            <a:r>
              <a:rPr lang="en-US" dirty="0" smtClean="0"/>
              <a:t>More Romeo figurative language: compares Juliet to the sun (line 4-6), compares/contrasts her eyes to stars (line 15-22), wishes to be a glove to touch her cheek (lines 24-5) 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Juliet’s soliloquy (lines 35-51)</a:t>
            </a:r>
          </a:p>
          <a:p>
            <a:pPr marL="1371600" lvl="2" indent="-571500">
              <a:buFont typeface="+mj-lt"/>
              <a:buAutoNum type="alphaUcPeriod"/>
            </a:pPr>
            <a:r>
              <a:rPr lang="en-US" dirty="0" smtClean="0"/>
              <a:t>NOT a monologue; even though Romeo can hear her, she didn’t know (55-6), so she felt comfortable revealing internal thoughts.</a:t>
            </a:r>
          </a:p>
          <a:p>
            <a:pPr marL="1371600" lvl="2" indent="-571500">
              <a:buFont typeface="+mj-lt"/>
              <a:buAutoNum type="alphaUcPeriod"/>
            </a:pPr>
            <a:r>
              <a:rPr lang="en-US" dirty="0" smtClean="0"/>
              <a:t>Line 35 sounds like she knows she’s talking to Romeo, but it’s an </a:t>
            </a:r>
            <a:r>
              <a:rPr lang="en-US" b="1" u="sng" dirty="0" smtClean="0"/>
              <a:t>apostrophe </a:t>
            </a:r>
            <a:r>
              <a:rPr lang="en-US" dirty="0" smtClean="0"/>
              <a:t>(addressing someone, in imagination, as if they are there)</a:t>
            </a:r>
          </a:p>
          <a:p>
            <a:pPr marL="1371600" lvl="2" indent="-571500">
              <a:buFont typeface="+mj-lt"/>
              <a:buAutoNum type="alphaUcPeriod"/>
            </a:pPr>
            <a:r>
              <a:rPr lang="en-US" dirty="0" smtClean="0"/>
              <a:t>Theme/internal thoughts revealed: She gives herself to Romeo (51) and questions whether his name or any other labels we give are important. </a:t>
            </a:r>
          </a:p>
          <a:p>
            <a:pPr marL="1828800" lvl="3" indent="-571500">
              <a:buFont typeface="+mj-lt"/>
              <a:buAutoNum type="alphaUcPeriod"/>
            </a:pPr>
            <a:r>
              <a:rPr lang="en-US" dirty="0" smtClean="0"/>
              <a:t>Metaphor: A rose by any other name would smell as sweet (line 44-6)</a:t>
            </a:r>
          </a:p>
          <a:p>
            <a:pPr marL="1371600" lvl="2" indent="-571500">
              <a:buNone/>
            </a:pPr>
            <a:endParaRPr lang="en-US" dirty="0" smtClean="0"/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Juliet’s monologue  (lines 89-110)</a:t>
            </a:r>
          </a:p>
          <a:p>
            <a:pPr marL="1371600" lvl="2" indent="-571500">
              <a:buFont typeface="+mj-lt"/>
              <a:buAutoNum type="alphaUcPeriod"/>
            </a:pPr>
            <a:r>
              <a:rPr lang="en-US" dirty="0" smtClean="0"/>
              <a:t>NOT a soliloquy; she now knows Romeo is there.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Scene ii continued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/>
              <a:t>Juliet’s monologue  (lines 89-110)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/>
              <a:t>NOT a soliloquy; she now knows Romeo is there. </a:t>
            </a:r>
            <a:endParaRPr lang="en-US" dirty="0" smtClean="0"/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Theme: She wants to know if Romeo is true; embarrassment for revealing her feelings too soon. 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dirty="0" smtClean="0"/>
              <a:t>Juliet’s characterization in this scene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dirty="0" smtClean="0"/>
              <a:t>Intelligent/wise</a:t>
            </a:r>
          </a:p>
          <a:p>
            <a:pPr marL="1280160" lvl="3" indent="-457200">
              <a:buFont typeface="+mj-lt"/>
              <a:buAutoNum type="alphaLcPeriod"/>
            </a:pPr>
            <a:r>
              <a:rPr lang="en-US" dirty="0" smtClean="0"/>
              <a:t>She doesn’t rush into vows (lines 94-97)</a:t>
            </a:r>
          </a:p>
          <a:p>
            <a:pPr marL="1497330" lvl="4" indent="-400050">
              <a:buFont typeface="+mj-lt"/>
              <a:buAutoNum type="romanLcPeriod"/>
            </a:pPr>
            <a:r>
              <a:rPr lang="en-US" dirty="0" smtClean="0"/>
              <a:t>Reference/allusion to Jove/Jupiter laughing at “lover’s perjuries”</a:t>
            </a:r>
          </a:p>
          <a:p>
            <a:pPr marL="1280160" lvl="3" indent="-457200">
              <a:buFont typeface="+mj-lt"/>
              <a:buAutoNum type="alphaLcPeriod"/>
            </a:pPr>
            <a:r>
              <a:rPr lang="en-US" dirty="0" smtClean="0"/>
              <a:t>Calls Romeo’s bluff, proposes they get married if he’s true (lines 149-152)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/>
              <a:t>Chafing at her parents’ control over her</a:t>
            </a:r>
          </a:p>
          <a:p>
            <a:pPr marL="1280160" lvl="3" indent="-457200">
              <a:buFont typeface="+mj-lt"/>
              <a:buAutoNum type="alphaLcPeriod"/>
            </a:pPr>
            <a:r>
              <a:rPr lang="en-US" dirty="0" smtClean="0"/>
              <a:t>Nurse does not give her space and calls her back constantly (140-158)</a:t>
            </a:r>
          </a:p>
          <a:p>
            <a:pPr marL="1280160" lvl="3" indent="-457200">
              <a:buFont typeface="+mj-lt"/>
              <a:buAutoNum type="alphaLcPeriod"/>
            </a:pPr>
            <a:r>
              <a:rPr lang="en-US" dirty="0" smtClean="0"/>
              <a:t>She references it in her figurative language</a:t>
            </a:r>
          </a:p>
          <a:p>
            <a:pPr marL="1554480" lvl="4" indent="-457200">
              <a:buFont typeface="+mj-lt"/>
              <a:buAutoNum type="alphaLcPeriod"/>
            </a:pPr>
            <a:r>
              <a:rPr lang="en-US" dirty="0" smtClean="0"/>
              <a:t>Lines 189-94: She says she’s jealous of a figurative bird/Romeo that has more liberty</a:t>
            </a:r>
          </a:p>
          <a:p>
            <a:pPr marL="1554480" lvl="4" indent="-457200">
              <a:buFont typeface="+mj-lt"/>
              <a:buAutoNum type="alphaLcPeriod"/>
            </a:pPr>
            <a:r>
              <a:rPr lang="en-US" dirty="0" smtClean="0"/>
              <a:t>Lines 169-70:  “Bondage (Imprisonment) is hoarse (cannot speak) and may not speak aloud. (</a:t>
            </a:r>
            <a:r>
              <a:rPr lang="en-US" dirty="0" err="1" smtClean="0"/>
              <a:t>Personfiication</a:t>
            </a:r>
            <a:r>
              <a:rPr lang="en-US" dirty="0" smtClean="0"/>
              <a:t>)</a:t>
            </a:r>
          </a:p>
          <a:p>
            <a:pPr marL="1828800" lvl="5" indent="-457200">
              <a:buFont typeface="+mj-lt"/>
              <a:buAutoNum type="alphaLcPeriod"/>
            </a:pPr>
            <a:r>
              <a:rPr lang="en-US" dirty="0" smtClean="0"/>
              <a:t>Basically says she cannot speak loudly in this moment/speak her mind in general because she’s so strictly watched. </a:t>
            </a:r>
          </a:p>
        </p:txBody>
      </p:sp>
    </p:spTree>
    <p:extLst>
      <p:ext uri="{BB962C8B-B14F-4D97-AF65-F5344CB8AC3E}">
        <p14:creationId xmlns="" xmlns:p14="http://schemas.microsoft.com/office/powerpoint/2010/main" val="2617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Scene iii</a:t>
            </a:r>
          </a:p>
          <a:p>
            <a:pPr marL="845820" lvl="1" indent="-571500">
              <a:buFont typeface="+mj-lt"/>
              <a:buAutoNum type="alphaUcPeriod"/>
            </a:pPr>
            <a:r>
              <a:rPr lang="en-US" dirty="0" smtClean="0"/>
              <a:t>Friar Lawrence’s soliloquy (He doesn’t seem to notice Romeo walking in; he’s thinking aloud)</a:t>
            </a:r>
          </a:p>
          <a:p>
            <a:pPr marL="1120140" lvl="2" indent="-571500">
              <a:buFont typeface="+mj-lt"/>
              <a:buAutoNum type="arabicPeriod"/>
            </a:pPr>
            <a:r>
              <a:rPr lang="en-US" dirty="0" smtClean="0"/>
              <a:t>Theme: Bad can turn to good/vice versa. It’s ok; it’s the cycle of life.</a:t>
            </a:r>
          </a:p>
          <a:p>
            <a:pPr marL="1394460" lvl="3" indent="-571500">
              <a:buFont typeface="+mj-lt"/>
              <a:buAutoNum type="arabicPeriod"/>
            </a:pPr>
            <a:r>
              <a:rPr lang="en-US" dirty="0" smtClean="0"/>
              <a:t>Contrasts to Romeo’s view (Romeo is confused by this idea as presented earlier in Act I)</a:t>
            </a:r>
          </a:p>
          <a:p>
            <a:pPr marL="1120140" lvl="2" indent="-571500">
              <a:buFont typeface="+mj-lt"/>
              <a:buAutoNum type="arabicPeriod"/>
            </a:pPr>
            <a:r>
              <a:rPr lang="en-US" dirty="0" smtClean="0"/>
              <a:t>Example/metaphor (lines 23-26)</a:t>
            </a:r>
          </a:p>
          <a:p>
            <a:pPr marL="1394460" lvl="3" indent="-571500">
              <a:buFont typeface="+mj-lt"/>
              <a:buAutoNum type="alphaLcParenR"/>
            </a:pPr>
            <a:r>
              <a:rPr lang="en-US" dirty="0" smtClean="0"/>
              <a:t>A flower can be both medicinal/good (if smelled) but poisonous/bad if eaten</a:t>
            </a:r>
          </a:p>
          <a:p>
            <a:pPr marL="1394460" lvl="3" indent="-571500">
              <a:buFont typeface="+mj-lt"/>
              <a:buAutoNum type="alphaLcParenR"/>
            </a:pPr>
            <a:r>
              <a:rPr lang="en-US" dirty="0" smtClean="0"/>
              <a:t>Paradox (line 9-10): The earth is a tomb AND a womb</a:t>
            </a:r>
          </a:p>
          <a:p>
            <a:pPr marL="1668780" lvl="4" indent="-571500">
              <a:buFont typeface="+mj-lt"/>
              <a:buAutoNum type="romanLcPeriod"/>
            </a:pPr>
            <a:r>
              <a:rPr lang="en-US" dirty="0" smtClean="0"/>
              <a:t>Nature both kills and creates life. </a:t>
            </a:r>
          </a:p>
          <a:p>
            <a:pPr marL="1668780" lvl="4" indent="-571500">
              <a:buFont typeface="+mj-lt"/>
              <a:buAutoNum type="romanLcPeriod"/>
            </a:pPr>
            <a:endParaRPr lang="en-US" dirty="0" smtClean="0"/>
          </a:p>
          <a:p>
            <a:pPr marL="845820" lvl="1" indent="-571500">
              <a:buFont typeface="+mj-lt"/>
              <a:buAutoNum type="alphaUcPeriod"/>
            </a:pPr>
            <a:r>
              <a:rPr lang="en-US" dirty="0" smtClean="0"/>
              <a:t>Friar Lawrence </a:t>
            </a:r>
            <a:r>
              <a:rPr lang="en-US" dirty="0" smtClean="0"/>
              <a:t>chides (scolds) </a:t>
            </a:r>
            <a:r>
              <a:rPr lang="en-US" dirty="0" smtClean="0"/>
              <a:t>Romeo </a:t>
            </a:r>
          </a:p>
          <a:p>
            <a:pPr marL="1120140" lvl="2" indent="-571500">
              <a:buFont typeface="+mj-lt"/>
              <a:buAutoNum type="arabicPeriod"/>
            </a:pPr>
            <a:r>
              <a:rPr lang="en-US" dirty="0" smtClean="0"/>
              <a:t>Believes </a:t>
            </a:r>
            <a:r>
              <a:rPr lang="en-US" dirty="0" smtClean="0"/>
              <a:t>he changed </a:t>
            </a:r>
            <a:r>
              <a:rPr lang="en-US" dirty="0" smtClean="0"/>
              <a:t>too quickly(line 66-81)</a:t>
            </a:r>
          </a:p>
          <a:p>
            <a:pPr marL="1120140" lvl="2" indent="-571500">
              <a:buFont typeface="+mj-lt"/>
              <a:buAutoNum type="arabicPeriod"/>
            </a:pPr>
            <a:r>
              <a:rPr lang="en-US" dirty="0" smtClean="0"/>
              <a:t>Believes his “love did read by rote” (line 91)</a:t>
            </a:r>
          </a:p>
          <a:p>
            <a:pPr marL="1394460" lvl="3" indent="-571500">
              <a:buFont typeface="+mj-lt"/>
              <a:buAutoNum type="alphaUcPeriod"/>
            </a:pPr>
            <a:r>
              <a:rPr lang="en-US" dirty="0" smtClean="0"/>
              <a:t>“Rote” learning = memorization, not true learning</a:t>
            </a:r>
          </a:p>
          <a:p>
            <a:pPr marL="1394460" lvl="3" indent="-571500">
              <a:buFont typeface="+mj-lt"/>
              <a:buAutoNum type="alphaUcPeriod"/>
            </a:pPr>
            <a:r>
              <a:rPr lang="en-US" dirty="0" smtClean="0"/>
              <a:t>Saying words he didn’t mean, Romeo read too many love poems. </a:t>
            </a:r>
          </a:p>
          <a:p>
            <a:pPr marL="1120140" lvl="2" indent="-571500">
              <a:buFont typeface="+mj-lt"/>
              <a:buAutoNum type="arabicPeriod"/>
            </a:pPr>
            <a:r>
              <a:rPr lang="en-US" dirty="0" smtClean="0"/>
              <a:t>Agrees to marry Romeo to end the feud (line 94-5)</a:t>
            </a:r>
          </a:p>
          <a:p>
            <a:pPr marL="1394460" lvl="3" indent="-5715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632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Scene iv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Theme: Gender expectations: Masculinity </a:t>
            </a:r>
          </a:p>
          <a:p>
            <a:pPr marL="731520" lvl="1" indent="-457200">
              <a:buNone/>
            </a:pPr>
            <a:r>
              <a:rPr lang="en-US" dirty="0" smtClean="0"/>
              <a:t>Masculinity is a very defined concept in the play</a:t>
            </a:r>
          </a:p>
          <a:p>
            <a:pPr marL="1051560" lvl="2" indent="-457200">
              <a:buFont typeface="+mj-lt"/>
              <a:buAutoNum type="alphaUcPeriod"/>
            </a:pPr>
            <a:r>
              <a:rPr lang="en-US" dirty="0" err="1" smtClean="0"/>
              <a:t>Mercutio</a:t>
            </a:r>
            <a:r>
              <a:rPr lang="en-US" dirty="0" smtClean="0"/>
              <a:t> relates that </a:t>
            </a:r>
            <a:r>
              <a:rPr lang="en-US" dirty="0" err="1" smtClean="0"/>
              <a:t>Tybalt</a:t>
            </a:r>
            <a:r>
              <a:rPr lang="en-US" dirty="0" smtClean="0"/>
              <a:t> has challenged Romeo in a letter</a:t>
            </a:r>
          </a:p>
          <a:p>
            <a:pPr marL="1051560" lvl="2" indent="-457200">
              <a:buFont typeface="+mj-lt"/>
              <a:buAutoNum type="alphaUcPeriod"/>
            </a:pPr>
            <a:r>
              <a:rPr lang="en-US" dirty="0" smtClean="0"/>
              <a:t>He doesn’t believe Romeo is “man” enough (Line10)</a:t>
            </a:r>
          </a:p>
          <a:p>
            <a:pPr marL="1211580" lvl="3" indent="-342900">
              <a:buFont typeface="+mj-lt"/>
              <a:buAutoNum type="arabicPeriod"/>
            </a:pPr>
            <a:r>
              <a:rPr lang="en-US" dirty="0" smtClean="0"/>
              <a:t>Line12-16: Love makes one unmanly</a:t>
            </a:r>
          </a:p>
          <a:p>
            <a:pPr marL="1211580" lvl="3" indent="-342900">
              <a:buFont typeface="+mj-lt"/>
              <a:buAutoNum type="arabicPeriod"/>
            </a:pPr>
            <a:r>
              <a:rPr lang="en-US" dirty="0" smtClean="0"/>
              <a:t>Line 36: Reading makes one </a:t>
            </a:r>
            <a:r>
              <a:rPr lang="en-US" dirty="0" smtClean="0"/>
              <a:t>unmanly (Petrarch=famous poet)</a:t>
            </a:r>
            <a:endParaRPr lang="en-US" dirty="0" smtClean="0"/>
          </a:p>
          <a:p>
            <a:pPr marL="1211580" lvl="3" indent="-342900">
              <a:buFont typeface="+mj-lt"/>
              <a:buAutoNum type="arabicPeriod"/>
            </a:pPr>
            <a:r>
              <a:rPr lang="en-US" dirty="0" smtClean="0"/>
              <a:t>Fighting/defending honor makes one manly</a:t>
            </a:r>
          </a:p>
          <a:p>
            <a:pPr marL="937260" lvl="2" indent="-342900">
              <a:buFont typeface="+mj-lt"/>
              <a:buAutoNum type="alphaUcPeriod"/>
            </a:pPr>
            <a:r>
              <a:rPr lang="en-US" dirty="0" err="1" smtClean="0"/>
              <a:t>Mercutio</a:t>
            </a:r>
            <a:r>
              <a:rPr lang="en-US" dirty="0" smtClean="0"/>
              <a:t> and Romeo have a long battle of wits/bawdy jokes and make fun of the Nurse</a:t>
            </a:r>
          </a:p>
          <a:p>
            <a:pPr marL="1268730" lvl="3" indent="-400050">
              <a:buFont typeface="+mj-lt"/>
              <a:buAutoNum type="arabicPeriod"/>
            </a:pPr>
            <a:r>
              <a:rPr lang="en-US" dirty="0" smtClean="0"/>
              <a:t>Shows male bravado: it’s unmanly to back down (Line 62-5)</a:t>
            </a:r>
          </a:p>
          <a:p>
            <a:pPr marL="1268730" lvl="3" indent="-400050">
              <a:buFont typeface="+mj-lt"/>
              <a:buAutoNum type="arabicPeriod"/>
            </a:pPr>
            <a:r>
              <a:rPr lang="en-US" smtClean="0"/>
              <a:t>Romeo </a:t>
            </a:r>
            <a:r>
              <a:rPr lang="en-US" dirty="0" smtClean="0"/>
              <a:t>does it for show; apologizes for </a:t>
            </a:r>
            <a:r>
              <a:rPr lang="en-US" dirty="0" err="1" smtClean="0"/>
              <a:t>Mercutio</a:t>
            </a:r>
            <a:r>
              <a:rPr lang="en-US" dirty="0" smtClean="0"/>
              <a:t> (Lines 129-31)</a:t>
            </a:r>
          </a:p>
          <a:p>
            <a:pPr marL="1268730" lvl="3" indent="-400050">
              <a:buFont typeface="+mj-lt"/>
              <a:buAutoNum type="arabicPeriod"/>
            </a:pPr>
            <a:r>
              <a:rPr lang="en-US" dirty="0" smtClean="0"/>
              <a:t>Suggests Romeo has trouble with gender expectations, like Juliet earlier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Scene iv continued </a:t>
            </a:r>
          </a:p>
          <a:p>
            <a:pPr marL="788670" lvl="1" indent="-514350">
              <a:buFont typeface="+mj-lt"/>
              <a:buAutoNum type="romanUcPeriod"/>
            </a:pPr>
            <a:r>
              <a:rPr lang="en-US" dirty="0" smtClean="0"/>
              <a:t>Theme: Class issues</a:t>
            </a:r>
          </a:p>
          <a:p>
            <a:pPr marL="1051560" lvl="2" indent="-457200">
              <a:buFont typeface="+mj-lt"/>
              <a:buAutoNum type="alphaUcPeriod"/>
            </a:pPr>
            <a:r>
              <a:rPr lang="en-US" dirty="0" smtClean="0"/>
              <a:t>There is a division of rank in their society</a:t>
            </a:r>
          </a:p>
          <a:p>
            <a:pPr marL="1051560" lvl="2" indent="-457200">
              <a:buFont typeface="+mj-lt"/>
              <a:buAutoNum type="alphaUcPeriod"/>
            </a:pPr>
            <a:r>
              <a:rPr lang="en-US" dirty="0" smtClean="0"/>
              <a:t>The Nurse is being emphasized as lower class:</a:t>
            </a:r>
          </a:p>
          <a:p>
            <a:pPr marL="1211580" lvl="3" indent="-342900">
              <a:buFont typeface="+mj-lt"/>
              <a:buAutoNum type="arabicPeriod"/>
            </a:pPr>
            <a:r>
              <a:rPr lang="en-US" dirty="0" smtClean="0"/>
              <a:t>She speaks in prose (paragraphs)</a:t>
            </a:r>
          </a:p>
          <a:p>
            <a:pPr marL="1485900" lvl="4" indent="-342900">
              <a:buFont typeface="+mj-lt"/>
              <a:buAutoNum type="alphaLcParenR"/>
            </a:pPr>
            <a:r>
              <a:rPr lang="en-US" dirty="0" smtClean="0"/>
              <a:t>Romeo (upper class)speaks in verse (poetry)</a:t>
            </a:r>
          </a:p>
          <a:p>
            <a:pPr marL="1485900" lvl="4" indent="-342900">
              <a:buFont typeface="+mj-lt"/>
              <a:buAutoNum type="alphaLcParenR"/>
            </a:pPr>
            <a:r>
              <a:rPr lang="en-US" dirty="0" smtClean="0"/>
              <a:t>Romeo says “thou” to her (informal,  like Spanish “</a:t>
            </a:r>
            <a:r>
              <a:rPr lang="en-US" dirty="0" err="1" smtClean="0"/>
              <a:t>tu</a:t>
            </a:r>
            <a:r>
              <a:rPr lang="en-US" dirty="0" smtClean="0"/>
              <a:t>”)</a:t>
            </a:r>
          </a:p>
          <a:p>
            <a:pPr marL="1211580" lvl="3" indent="-342900">
              <a:buFont typeface="+mj-lt"/>
              <a:buAutoNum type="arabicPeriod"/>
            </a:pPr>
            <a:r>
              <a:rPr lang="en-US" dirty="0" smtClean="0"/>
              <a:t>She’s illiterate (Lines 183-185)</a:t>
            </a:r>
          </a:p>
          <a:p>
            <a:pPr marL="1485900" lvl="4" indent="-342900">
              <a:buFont typeface="+mj-lt"/>
              <a:buAutoNum type="alphaLcParenR"/>
            </a:pPr>
            <a:r>
              <a:rPr lang="en-US" dirty="0" smtClean="0"/>
              <a:t>She’s laughed at for her bad vocab. (Lines 111, 188)</a:t>
            </a:r>
          </a:p>
          <a:p>
            <a:pPr marL="1863090" lvl="5" indent="-400050">
              <a:buFont typeface="+mj-lt"/>
              <a:buAutoNum type="romanLcPeriod"/>
            </a:pPr>
            <a:r>
              <a:rPr lang="en-US" dirty="0" smtClean="0"/>
              <a:t>Malapropisms </a:t>
            </a:r>
            <a:r>
              <a:rPr lang="en-US" dirty="0"/>
              <a:t>(accidental jokes made by using the wrong words</a:t>
            </a:r>
            <a:r>
              <a:rPr lang="en-US" dirty="0" smtClean="0"/>
              <a:t>)</a:t>
            </a:r>
          </a:p>
          <a:p>
            <a:pPr marL="1211580" lvl="3" indent="-342900">
              <a:buFont typeface="+mj-lt"/>
              <a:buAutoNum type="arabicPeriod"/>
            </a:pPr>
            <a:r>
              <a:rPr lang="en-US" dirty="0" smtClean="0"/>
              <a:t>Romeo offers to pay her (Line 161-3)</a:t>
            </a:r>
          </a:p>
          <a:p>
            <a:pPr marL="1211580" lvl="3" indent="-342900">
              <a:buFont typeface="+mj-lt"/>
              <a:buAutoNum type="arabicPeriod"/>
            </a:pPr>
            <a:r>
              <a:rPr lang="en-US" dirty="0" smtClean="0"/>
              <a:t>Class becomes important for Juliet later </a:t>
            </a:r>
          </a:p>
          <a:p>
            <a:pPr lvl="4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Scene v</a:t>
            </a:r>
          </a:p>
          <a:p>
            <a:pPr marL="788670" lvl="1" indent="-514350">
              <a:buFont typeface="+mj-lt"/>
              <a:buAutoNum type="romanUcPeriod"/>
            </a:pPr>
            <a:r>
              <a:rPr lang="en-US" dirty="0" smtClean="0"/>
              <a:t>Theme: Old vs. Young </a:t>
            </a:r>
          </a:p>
          <a:p>
            <a:pPr marL="1051560" lvl="2" indent="-457200">
              <a:buFont typeface="+mj-lt"/>
              <a:buAutoNum type="alphaUcPeriod"/>
            </a:pPr>
            <a:r>
              <a:rPr lang="en-US" dirty="0" smtClean="0"/>
              <a:t>Opposites are a reoccurring idea</a:t>
            </a:r>
          </a:p>
          <a:p>
            <a:pPr marL="1051560" lvl="2" indent="-457200">
              <a:buFont typeface="+mj-lt"/>
              <a:buAutoNum type="alphaUcPeriod"/>
            </a:pPr>
            <a:r>
              <a:rPr lang="en-US" dirty="0" smtClean="0"/>
              <a:t>Nurse’s tiredness contrasts to Juliet’s liveliness </a:t>
            </a:r>
          </a:p>
          <a:p>
            <a:pPr marL="1211580" lvl="3" indent="-342900">
              <a:buFont typeface="+mj-lt"/>
              <a:buAutoNum type="arabicPeriod"/>
            </a:pPr>
            <a:r>
              <a:rPr lang="en-US" dirty="0" smtClean="0"/>
              <a:t>Juliet is impatient throughout (Lines 12-17, 27, 31-37, 58-61, etc.)</a:t>
            </a:r>
          </a:p>
          <a:p>
            <a:pPr marL="1211580" lvl="3" indent="-342900">
              <a:buFont typeface="+mj-lt"/>
              <a:buAutoNum type="arabicPeriod"/>
            </a:pPr>
            <a:r>
              <a:rPr lang="en-US" dirty="0" smtClean="0"/>
              <a:t>The Nurse dallies throughout (Lines 25-26, 30, 48-52, etc.)</a:t>
            </a:r>
          </a:p>
          <a:p>
            <a:pPr lvl="3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185</TotalTime>
  <Words>965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Slide 1</vt:lpstr>
      <vt:lpstr>Act II, Scenes i-ii Notes</vt:lpstr>
      <vt:lpstr>Act II, Scenes i-ii Notes</vt:lpstr>
      <vt:lpstr>Act II, Scenes i-ii Notes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EPISD</cp:lastModifiedBy>
  <cp:revision>19</cp:revision>
  <dcterms:created xsi:type="dcterms:W3CDTF">2015-02-12T18:29:40Z</dcterms:created>
  <dcterms:modified xsi:type="dcterms:W3CDTF">2015-02-17T22:34:37Z</dcterms:modified>
</cp:coreProperties>
</file>