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73" r:id="rId4"/>
    <p:sldId id="271" r:id="rId5"/>
    <p:sldId id="274" r:id="rId6"/>
    <p:sldId id="272" r:id="rId7"/>
    <p:sldId id="262" r:id="rId8"/>
    <p:sldId id="263" r:id="rId9"/>
    <p:sldId id="269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54" autoAdjust="0"/>
    <p:restoredTop sz="94660"/>
  </p:normalViewPr>
  <p:slideViewPr>
    <p:cSldViewPr>
      <p:cViewPr varScale="1">
        <p:scale>
          <a:sx n="69" d="100"/>
          <a:sy n="69" d="100"/>
        </p:scale>
        <p:origin x="-58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1A5F9-72C0-49D0-A1AF-288BEBBAFB7C}" type="datetimeFigureOut">
              <a:rPr lang="en-US" smtClean="0"/>
              <a:pPr/>
              <a:t>11/10/2014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85C4F30E-8AE4-41BC-A37E-E796D1C162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1A5F9-72C0-49D0-A1AF-288BEBBAFB7C}" type="datetimeFigureOut">
              <a:rPr lang="en-US" smtClean="0"/>
              <a:pPr/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4F30E-8AE4-41BC-A37E-E796D1C162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1A5F9-72C0-49D0-A1AF-288BEBBAFB7C}" type="datetimeFigureOut">
              <a:rPr lang="en-US" smtClean="0"/>
              <a:pPr/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4F30E-8AE4-41BC-A37E-E796D1C162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1A5F9-72C0-49D0-A1AF-288BEBBAFB7C}" type="datetimeFigureOut">
              <a:rPr lang="en-US" smtClean="0"/>
              <a:pPr/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4F30E-8AE4-41BC-A37E-E796D1C162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1A5F9-72C0-49D0-A1AF-288BEBBAFB7C}" type="datetimeFigureOut">
              <a:rPr lang="en-US" smtClean="0"/>
              <a:pPr/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5C4F30E-8AE4-41BC-A37E-E796D1C162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1A5F9-72C0-49D0-A1AF-288BEBBAFB7C}" type="datetimeFigureOut">
              <a:rPr lang="en-US" smtClean="0"/>
              <a:pPr/>
              <a:t>11/10/2014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4F30E-8AE4-41BC-A37E-E796D1C162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1A5F9-72C0-49D0-A1AF-288BEBBAFB7C}" type="datetimeFigureOut">
              <a:rPr lang="en-US" smtClean="0"/>
              <a:pPr/>
              <a:t>11/10/2014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4F30E-8AE4-41BC-A37E-E796D1C162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1A5F9-72C0-49D0-A1AF-288BEBBAFB7C}" type="datetimeFigureOut">
              <a:rPr lang="en-US" smtClean="0"/>
              <a:pPr/>
              <a:t>11/10/2014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4F30E-8AE4-41BC-A37E-E796D1C162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1A5F9-72C0-49D0-A1AF-288BEBBAFB7C}" type="datetimeFigureOut">
              <a:rPr lang="en-US" smtClean="0"/>
              <a:pPr/>
              <a:t>11/10/2014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4F30E-8AE4-41BC-A37E-E796D1C162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1A5F9-72C0-49D0-A1AF-288BEBBAFB7C}" type="datetimeFigureOut">
              <a:rPr lang="en-US" smtClean="0"/>
              <a:pPr/>
              <a:t>11/10/2014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4F30E-8AE4-41BC-A37E-E796D1C162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1A5F9-72C0-49D0-A1AF-288BEBBAFB7C}" type="datetimeFigureOut">
              <a:rPr lang="en-US" smtClean="0"/>
              <a:pPr/>
              <a:t>11/10/2014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5C4F30E-8AE4-41BC-A37E-E796D1C162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4F1A5F9-72C0-49D0-A1AF-288BEBBAFB7C}" type="datetimeFigureOut">
              <a:rPr lang="en-US" smtClean="0"/>
              <a:pPr/>
              <a:t>11/10/2014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85C4F30E-8AE4-41BC-A37E-E796D1C1620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Sentence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Simple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Compound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Complex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Compound-complex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Simple Sentences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Def: Simple sentences follow one of the following patterns: 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Subject (S) + Verb (V)</a:t>
            </a:r>
          </a:p>
          <a:p>
            <a:pPr marL="788670" lvl="1" indent="-514350">
              <a:buFont typeface="+mj-lt"/>
              <a:buAutoNum type="alphaUcPeriod"/>
            </a:pPr>
            <a:r>
              <a:rPr lang="en-US" dirty="0" smtClean="0"/>
              <a:t>Tommy runs. 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S + V+ Direct Object (DO)</a:t>
            </a:r>
          </a:p>
          <a:p>
            <a:pPr marL="788670" lvl="1" indent="-514350">
              <a:buFont typeface="+mj-lt"/>
              <a:buAutoNum type="alphaUcPeriod"/>
            </a:pPr>
            <a:r>
              <a:rPr lang="en-US" dirty="0" smtClean="0"/>
              <a:t>Gil wants cookies. 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err="1" smtClean="0"/>
              <a:t>S+V+Predicate</a:t>
            </a:r>
            <a:r>
              <a:rPr lang="en-US" dirty="0" smtClean="0"/>
              <a:t> Nominative</a:t>
            </a:r>
          </a:p>
          <a:p>
            <a:pPr marL="788670" lvl="1" indent="-514350">
              <a:buFont typeface="+mj-lt"/>
              <a:buAutoNum type="alphaUcPeriod"/>
            </a:pPr>
            <a:r>
              <a:rPr lang="en-US" dirty="0" smtClean="0"/>
              <a:t>Maria is the president. 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err="1" smtClean="0"/>
              <a:t>S+V+Predicate</a:t>
            </a:r>
            <a:r>
              <a:rPr lang="en-US" dirty="0" smtClean="0"/>
              <a:t> Adjective </a:t>
            </a:r>
          </a:p>
          <a:p>
            <a:pPr marL="788670" lvl="1" indent="-514350">
              <a:buFont typeface="+mj-lt"/>
              <a:buAutoNum type="alphaUcPeriod"/>
            </a:pPr>
            <a:r>
              <a:rPr lang="en-US" dirty="0" smtClean="0"/>
              <a:t>The team feels sick.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Simple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447800"/>
            <a:ext cx="8153400" cy="5029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Simple sentences can be long (add adjectives, adverbs, prepositions, indirect objects, etc.)</a:t>
            </a:r>
          </a:p>
          <a:p>
            <a:pPr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Example:</a:t>
            </a:r>
            <a:endParaRPr lang="en-US" dirty="0" smtClean="0"/>
          </a:p>
          <a:p>
            <a:pPr marL="788670" lvl="1" indent="-514350">
              <a:buFont typeface="+mj-lt"/>
              <a:buAutoNum type="alphaUcPeriod"/>
            </a:pPr>
            <a:r>
              <a:rPr lang="en-US" dirty="0" smtClean="0"/>
              <a:t>Gil wants cookies. </a:t>
            </a:r>
            <a:endParaRPr lang="en-US" dirty="0" smtClean="0"/>
          </a:p>
          <a:p>
            <a:pPr marL="788670" lvl="1" indent="-514350">
              <a:buFont typeface="+mj-lt"/>
              <a:buAutoNum type="alphaUcPeriod"/>
            </a:pPr>
            <a:r>
              <a:rPr lang="en-US" dirty="0" smtClean="0"/>
              <a:t>The greedy Gil wants chocolate chip macadamia cookies to eat for breakfast every day for the rest of his life.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Which simple sentence pattern is this?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105400"/>
          </a:xfrm>
        </p:spPr>
        <p:txBody>
          <a:bodyPr>
            <a:normAutofit lnSpcReduction="10000"/>
          </a:bodyPr>
          <a:lstStyle/>
          <a:p>
            <a:pPr marL="514350" indent="-514350">
              <a:lnSpc>
                <a:spcPct val="200000"/>
              </a:lnSpc>
              <a:buAutoNum type="arabicPeriod"/>
            </a:pPr>
            <a:r>
              <a:rPr lang="en-US" dirty="0" smtClean="0"/>
              <a:t>My back </a:t>
            </a:r>
            <a:r>
              <a:rPr lang="en-US" dirty="0" smtClean="0"/>
              <a:t>aches.</a:t>
            </a:r>
            <a:endParaRPr lang="en-US" dirty="0" smtClean="0"/>
          </a:p>
          <a:p>
            <a:pPr marL="514350" indent="-514350">
              <a:lnSpc>
                <a:spcPct val="200000"/>
              </a:lnSpc>
              <a:buAutoNum type="arabicPeriod"/>
            </a:pPr>
            <a:r>
              <a:rPr lang="en-US" dirty="0" smtClean="0"/>
              <a:t>Surprisingly, the boys looked just like girls on Cross-Dress day. </a:t>
            </a:r>
          </a:p>
          <a:p>
            <a:pPr marL="514350" indent="-514350">
              <a:lnSpc>
                <a:spcPct val="200000"/>
              </a:lnSpc>
              <a:buAutoNum type="arabicPeriod"/>
            </a:pPr>
            <a:r>
              <a:rPr lang="en-US" dirty="0" smtClean="0"/>
              <a:t>Stacey was Terry’s best friend until yesterday. </a:t>
            </a:r>
          </a:p>
          <a:p>
            <a:pPr marL="514350" indent="-514350">
              <a:lnSpc>
                <a:spcPct val="200000"/>
              </a:lnSpc>
              <a:buAutoNum type="arabicPeriod"/>
            </a:pPr>
            <a:r>
              <a:rPr lang="en-US" dirty="0" smtClean="0"/>
              <a:t>June stubbornly liked her old high school better. </a:t>
            </a:r>
          </a:p>
          <a:p>
            <a:pPr marL="514350" indent="-514350">
              <a:lnSpc>
                <a:spcPct val="200000"/>
              </a:lnSpc>
              <a:buNone/>
            </a:pPr>
            <a:r>
              <a:rPr lang="en-US" dirty="0" smtClean="0"/>
              <a:t>Notice some simple sentences can be long! </a:t>
            </a:r>
          </a:p>
          <a:p>
            <a:pPr marL="514350" indent="-514350">
              <a:lnSpc>
                <a:spcPct val="200000"/>
              </a:lnSpc>
              <a:buAutoNum type="arabicPeriod"/>
            </a:pPr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Compound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0292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Def: Combines </a:t>
            </a:r>
            <a:r>
              <a:rPr lang="en-US" u="sng" dirty="0" smtClean="0"/>
              <a:t>two simple sentences </a:t>
            </a:r>
            <a:r>
              <a:rPr lang="en-US" dirty="0" smtClean="0"/>
              <a:t>with a comma + FANBOYS conjunction (Coordinating conjunction)</a:t>
            </a:r>
          </a:p>
          <a:p>
            <a:r>
              <a:rPr lang="en-US" dirty="0" smtClean="0"/>
              <a:t>There’s a complete sentence on BOTH sides of the FANBOYS.</a:t>
            </a:r>
          </a:p>
          <a:p>
            <a:r>
              <a:rPr lang="en-US" dirty="0" smtClean="0"/>
              <a:t>Usually convey simple ideas/facts. </a:t>
            </a:r>
            <a:endParaRPr lang="en-US" dirty="0" smtClean="0"/>
          </a:p>
          <a:p>
            <a:pPr marL="514350" indent="-514350">
              <a:lnSpc>
                <a:spcPct val="210000"/>
              </a:lnSpc>
              <a:buFont typeface="+mj-lt"/>
              <a:buAutoNum type="arabicPeriod"/>
            </a:pPr>
            <a:r>
              <a:rPr lang="en-US" dirty="0" smtClean="0"/>
              <a:t>I usually don’t mind missing school, but this is not fun. </a:t>
            </a:r>
          </a:p>
          <a:p>
            <a:pPr marL="514350" indent="-514350">
              <a:lnSpc>
                <a:spcPct val="210000"/>
              </a:lnSpc>
              <a:buFont typeface="+mj-lt"/>
              <a:buAutoNum type="arabicPeriod"/>
            </a:pPr>
            <a:r>
              <a:rPr lang="en-US" dirty="0" smtClean="0"/>
              <a:t>I feel too sick to watch TV; I feel too sick to eat. </a:t>
            </a:r>
            <a:endParaRPr lang="en-US" dirty="0" smtClean="0"/>
          </a:p>
          <a:p>
            <a:pPr marL="514350" indent="-514350">
              <a:lnSpc>
                <a:spcPct val="210000"/>
              </a:lnSpc>
              <a:buFont typeface="+mj-lt"/>
              <a:buAutoNum type="arabicPeriod"/>
            </a:pPr>
            <a:r>
              <a:rPr lang="en-US" dirty="0" smtClean="0"/>
              <a:t>Medicine doesn’t help, for it only alleviates my pain a little while.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Complex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371600"/>
            <a:ext cx="8915400" cy="5486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Def: </a:t>
            </a:r>
            <a:r>
              <a:rPr lang="en-US" dirty="0" smtClean="0"/>
              <a:t>Combines TWO simple sentences but with an AAWWUBBIS </a:t>
            </a:r>
            <a:r>
              <a:rPr lang="en-US" dirty="0" smtClean="0"/>
              <a:t>conjunction (subordinating)</a:t>
            </a:r>
          </a:p>
          <a:p>
            <a:r>
              <a:rPr lang="en-US" dirty="0" smtClean="0"/>
              <a:t>AAWWUBBIS: Although, After, As, While, When, Until, Before, </a:t>
            </a:r>
            <a:r>
              <a:rPr lang="en-US" dirty="0" smtClean="0">
                <a:solidFill>
                  <a:srgbClr val="FF0000"/>
                </a:solidFill>
              </a:rPr>
              <a:t>Because,</a:t>
            </a:r>
            <a:r>
              <a:rPr lang="en-US" dirty="0" smtClean="0"/>
              <a:t> If, Since </a:t>
            </a:r>
            <a:r>
              <a:rPr lang="en-US" dirty="0" smtClean="0"/>
              <a:t>(There are more than these. If it’s not a FANBOYS, just assume it’s subordinating.) </a:t>
            </a:r>
            <a:endParaRPr lang="en-US" dirty="0" smtClean="0"/>
          </a:p>
          <a:p>
            <a:r>
              <a:rPr lang="en-US" dirty="0" smtClean="0"/>
              <a:t>Use for more sophisticated ideas.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Ex: 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en-US" dirty="0" smtClean="0"/>
              <a:t>When I get back to school, I’m actually going to appreciate it.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en-US" dirty="0" smtClean="0"/>
              <a:t>I’ve been so bored at home even though I had the TV, PS4, and laptop all to myself. </a:t>
            </a:r>
            <a:endParaRPr lang="en-US" dirty="0" smtClean="0"/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en-US" dirty="0" smtClean="0"/>
              <a:t>I will happily greet my teachers because I will once again be healthy. 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Compound-Complex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8686800" cy="5638800"/>
          </a:xfrm>
        </p:spPr>
        <p:txBody>
          <a:bodyPr>
            <a:normAutofit fontScale="70000" lnSpcReduction="20000"/>
          </a:bodyPr>
          <a:lstStyle/>
          <a:p>
            <a:r>
              <a:rPr lang="en-US" sz="2900" dirty="0" smtClean="0"/>
              <a:t>Def: </a:t>
            </a:r>
            <a:r>
              <a:rPr lang="en-US" sz="2900" dirty="0" smtClean="0"/>
              <a:t>Contains the following three things: </a:t>
            </a:r>
          </a:p>
          <a:p>
            <a:pPr lvl="1"/>
            <a:r>
              <a:rPr lang="en-US" sz="2600" dirty="0" smtClean="0"/>
              <a:t>A</a:t>
            </a:r>
            <a:r>
              <a:rPr lang="en-US" sz="2600" dirty="0" smtClean="0"/>
              <a:t>t least THREE simple sentences, </a:t>
            </a:r>
          </a:p>
          <a:p>
            <a:pPr lvl="1"/>
            <a:r>
              <a:rPr lang="en-US" sz="2600" dirty="0" smtClean="0"/>
              <a:t>At </a:t>
            </a:r>
            <a:r>
              <a:rPr lang="en-US" sz="2600" dirty="0" smtClean="0"/>
              <a:t>least 1 </a:t>
            </a:r>
            <a:r>
              <a:rPr lang="en-US" sz="2600" dirty="0" smtClean="0"/>
              <a:t>FANBOYS, </a:t>
            </a:r>
            <a:r>
              <a:rPr lang="en-US" sz="2600" dirty="0" smtClean="0"/>
              <a:t>and </a:t>
            </a:r>
          </a:p>
          <a:p>
            <a:pPr lvl="1"/>
            <a:r>
              <a:rPr lang="en-US" sz="2600" dirty="0" smtClean="0"/>
              <a:t>At least 1 AAAWWUBBIS</a:t>
            </a:r>
          </a:p>
          <a:p>
            <a:pPr lvl="1">
              <a:buNone/>
            </a:pPr>
            <a:endParaRPr lang="en-US" sz="2600" dirty="0" smtClean="0"/>
          </a:p>
          <a:p>
            <a:r>
              <a:rPr lang="en-US" sz="2900" dirty="0" smtClean="0"/>
              <a:t>Convey very complex </a:t>
            </a:r>
            <a:r>
              <a:rPr lang="en-US" sz="2900" dirty="0" smtClean="0"/>
              <a:t>thoughts/relationships. </a:t>
            </a:r>
          </a:p>
          <a:p>
            <a:r>
              <a:rPr lang="en-US" sz="2900" dirty="0" smtClean="0"/>
              <a:t>Use to sound more mature/formal, but don’t overdo it. </a:t>
            </a:r>
            <a:endParaRPr lang="en-US" sz="2900" dirty="0" smtClean="0"/>
          </a:p>
          <a:p>
            <a:pPr>
              <a:buNone/>
            </a:pPr>
            <a:endParaRPr lang="en-US" sz="2900" dirty="0" smtClean="0"/>
          </a:p>
          <a:p>
            <a:pPr>
              <a:buNone/>
            </a:pPr>
            <a:r>
              <a:rPr lang="en-US" sz="2900" dirty="0" smtClean="0"/>
              <a:t>Ex: </a:t>
            </a:r>
          </a:p>
          <a:p>
            <a:pPr marL="514350" indent="-514350">
              <a:lnSpc>
                <a:spcPct val="220000"/>
              </a:lnSpc>
              <a:buAutoNum type="arabicPeriod"/>
            </a:pPr>
            <a:r>
              <a:rPr lang="en-US" sz="2900" dirty="0" smtClean="0"/>
              <a:t>Yes</a:t>
            </a:r>
            <a:r>
              <a:rPr lang="en-US" sz="2900" dirty="0" smtClean="0"/>
              <a:t>, I have a bad flu, and because I need to get well soon, I won’t think about school just yet. </a:t>
            </a:r>
            <a:endParaRPr lang="en-US" sz="2900" dirty="0" smtClean="0"/>
          </a:p>
          <a:p>
            <a:pPr marL="514350" indent="-514350">
              <a:lnSpc>
                <a:spcPct val="220000"/>
              </a:lnSpc>
              <a:buAutoNum type="arabicPeriod"/>
            </a:pPr>
            <a:r>
              <a:rPr lang="en-US" sz="2900" dirty="0" smtClean="0"/>
              <a:t>Although </a:t>
            </a:r>
            <a:r>
              <a:rPr lang="en-US" sz="2900" dirty="0" err="1" smtClean="0"/>
              <a:t>Mathilde</a:t>
            </a:r>
            <a:r>
              <a:rPr lang="en-US" sz="2900" dirty="0" smtClean="0"/>
              <a:t> was so ambitious, and her husband tried to give her the dream life she wanted, they still ended up poorer than before. </a:t>
            </a:r>
            <a:endParaRPr lang="en-US" sz="2900" dirty="0" smtClean="0"/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p. 144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1054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u="sng" dirty="0" smtClean="0"/>
              <a:t>Underline</a:t>
            </a:r>
            <a:r>
              <a:rPr lang="en-US" dirty="0" smtClean="0"/>
              <a:t> each simple sentence. </a:t>
            </a:r>
          </a:p>
          <a:p>
            <a:endParaRPr lang="en-US" dirty="0" smtClean="0"/>
          </a:p>
          <a:p>
            <a:r>
              <a:rPr lang="en-US" u="sng" dirty="0" smtClean="0"/>
              <a:t>Box </a:t>
            </a:r>
            <a:r>
              <a:rPr lang="en-US" dirty="0" smtClean="0"/>
              <a:t>in all the FANBOYS.</a:t>
            </a:r>
          </a:p>
          <a:p>
            <a:endParaRPr lang="en-US" dirty="0" smtClean="0"/>
          </a:p>
          <a:p>
            <a:r>
              <a:rPr lang="en-US" u="sng" dirty="0" smtClean="0"/>
              <a:t>Circle</a:t>
            </a:r>
            <a:r>
              <a:rPr lang="en-US" dirty="0" smtClean="0"/>
              <a:t> all the AAAWWUBBIS conjunctions. </a:t>
            </a:r>
          </a:p>
          <a:p>
            <a:endParaRPr lang="en-US" dirty="0" smtClean="0"/>
          </a:p>
          <a:p>
            <a:r>
              <a:rPr lang="en-US" u="sng" dirty="0" smtClean="0"/>
              <a:t>Identify</a:t>
            </a:r>
            <a:r>
              <a:rPr lang="en-US" dirty="0" smtClean="0"/>
              <a:t> each sentence on this page as simple, compound, complex, or compound-complex. 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192</TotalTime>
  <Words>485</Words>
  <Application>Microsoft Office PowerPoint</Application>
  <PresentationFormat>On-screen Show (4:3)</PresentationFormat>
  <Paragraphs>72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Equity</vt:lpstr>
      <vt:lpstr>Slide 1</vt:lpstr>
      <vt:lpstr>Types of Sentence Structures</vt:lpstr>
      <vt:lpstr>1. Simple Sentences</vt:lpstr>
      <vt:lpstr>1. Simple (Continued)</vt:lpstr>
      <vt:lpstr>Which simple sentence pattern is this? </vt:lpstr>
      <vt:lpstr>2. Compound</vt:lpstr>
      <vt:lpstr>3. Complex </vt:lpstr>
      <vt:lpstr>4. Compound-Complex</vt:lpstr>
      <vt:lpstr>p. 144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EPISD</dc:creator>
  <cp:lastModifiedBy>Crystal Orozco</cp:lastModifiedBy>
  <cp:revision>19</cp:revision>
  <dcterms:created xsi:type="dcterms:W3CDTF">2014-11-10T14:52:07Z</dcterms:created>
  <dcterms:modified xsi:type="dcterms:W3CDTF">2014-11-10T21:20:17Z</dcterms:modified>
</cp:coreProperties>
</file>