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47ACE19F-1C8F-41AB-A635-B00B6214548E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0B3AFC-FAEE-433E-AA3A-19FF2798A134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E19F-1C8F-41AB-A635-B00B6214548E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3AFC-FAEE-433E-AA3A-19FF2798A1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E19F-1C8F-41AB-A635-B00B6214548E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3AFC-FAEE-433E-AA3A-19FF2798A13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7ACE19F-1C8F-41AB-A635-B00B6214548E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60B3AFC-FAEE-433E-AA3A-19FF2798A13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E19F-1C8F-41AB-A635-B00B6214548E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0B3AFC-FAEE-433E-AA3A-19FF2798A13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47ACE19F-1C8F-41AB-A635-B00B6214548E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60B3AFC-FAEE-433E-AA3A-19FF2798A13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47ACE19F-1C8F-41AB-A635-B00B6214548E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60B3AFC-FAEE-433E-AA3A-19FF2798A13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E19F-1C8F-41AB-A635-B00B6214548E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0B3AFC-FAEE-433E-AA3A-19FF2798A13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E19F-1C8F-41AB-A635-B00B6214548E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0B3AFC-FAEE-433E-AA3A-19FF2798A13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47ACE19F-1C8F-41AB-A635-B00B6214548E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60B3AFC-FAEE-433E-AA3A-19FF2798A13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47ACE19F-1C8F-41AB-A635-B00B6214548E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060B3AFC-FAEE-433E-AA3A-19FF2798A13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47ACE19F-1C8F-41AB-A635-B00B6214548E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060B3AFC-FAEE-433E-AA3A-19FF2798A13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Short Answer Scaffold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necklace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53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81000" y="1752600"/>
            <a:ext cx="8534400" cy="487680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sz="3800" dirty="0" smtClean="0"/>
              <a:t>Answer both questions using TS/CD/CM/CS format. Count out 10 lines for each question and stay within that limit. Write the question above each response. </a:t>
            </a:r>
          </a:p>
          <a:p>
            <a:pPr algn="l"/>
            <a:endParaRPr lang="en-US" sz="3800" dirty="0"/>
          </a:p>
          <a:p>
            <a:pPr marL="457200" indent="-457200" algn="l">
              <a:buFont typeface="+mj-lt"/>
              <a:buAutoNum type="arabicPeriod"/>
            </a:pPr>
            <a:r>
              <a:rPr lang="en-US" sz="3800" dirty="0" smtClean="0"/>
              <a:t>Pick one character from “The Necklace.” Explain whether they are sympathetic or unsympathetic.</a:t>
            </a:r>
          </a:p>
          <a:p>
            <a:pPr marL="457200" lvl="2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Sympathetic means likeable</a:t>
            </a:r>
          </a:p>
          <a:p>
            <a:pPr marL="457200" indent="-457200" algn="l">
              <a:buFont typeface="+mj-lt"/>
              <a:buAutoNum type="arabicPeriod"/>
            </a:pPr>
            <a:endParaRPr lang="en-US" sz="3800" dirty="0"/>
          </a:p>
          <a:p>
            <a:pPr marL="457200" indent="-457200" algn="l">
              <a:buFont typeface="+mj-lt"/>
              <a:buAutoNum type="arabicPeriod"/>
            </a:pPr>
            <a:r>
              <a:rPr lang="en-US" sz="3800" dirty="0" smtClean="0"/>
              <a:t>What is the story’s main theme? Or, What is the story’s message about ambition? </a:t>
            </a:r>
          </a:p>
          <a:p>
            <a:pPr lvl="1" algn="l"/>
            <a:r>
              <a:rPr lang="en-US" sz="3200" dirty="0" smtClean="0"/>
              <a:t>	</a:t>
            </a:r>
          </a:p>
          <a:p>
            <a:pPr lvl="1" algn="l"/>
            <a:r>
              <a:rPr lang="en-US" sz="3200" dirty="0" smtClean="0"/>
              <a:t>If choosing your own theme, remember to include an abstract noun and make it a complete sentence </a:t>
            </a:r>
            <a:r>
              <a:rPr lang="en-US" sz="3200" dirty="0" smtClean="0">
                <a:sym typeface="Wingdings" panose="05000000000000000000" pitchFamily="2" charset="2"/>
              </a:rPr>
              <a:t> </a:t>
            </a:r>
          </a:p>
          <a:p>
            <a:pPr lvl="1" algn="l"/>
            <a:r>
              <a:rPr lang="en-US" sz="3200" dirty="0" smtClean="0">
                <a:sym typeface="Wingdings" panose="05000000000000000000" pitchFamily="2" charset="2"/>
              </a:rPr>
              <a:t>Use at least one vocab word. </a:t>
            </a:r>
          </a:p>
          <a:p>
            <a:pPr lvl="1" algn="l"/>
            <a:r>
              <a:rPr lang="en-US" sz="3200" dirty="0" smtClean="0">
                <a:sym typeface="Wingdings" panose="05000000000000000000" pitchFamily="2" charset="2"/>
              </a:rPr>
              <a:t>Edit for compound sentences (NO comma splices or  run-ons should be present!) </a:t>
            </a:r>
            <a:endParaRPr lang="en-US" sz="3200" dirty="0" smtClean="0"/>
          </a:p>
          <a:p>
            <a:pPr marL="457200" indent="-457200" algn="l">
              <a:buFont typeface="+mj-lt"/>
              <a:buAutoNum type="arabicPeriod"/>
            </a:pPr>
            <a:endParaRPr lang="en-US" dirty="0"/>
          </a:p>
          <a:p>
            <a:pPr marL="457200" indent="-457200" algn="l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answer responses, “The Necklace”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18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52400" y="1752600"/>
            <a:ext cx="4419600" cy="5029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The character </a:t>
            </a:r>
            <a:r>
              <a:rPr lang="en-US" u="sng" dirty="0" smtClean="0"/>
              <a:t>NAME</a:t>
            </a:r>
            <a:r>
              <a:rPr lang="en-US" dirty="0" smtClean="0"/>
              <a:t> from </a:t>
            </a:r>
            <a:r>
              <a:rPr lang="en-US" u="sng" dirty="0" smtClean="0"/>
              <a:t>“NAME OF SELECTION</a:t>
            </a:r>
            <a:r>
              <a:rPr lang="en-US" dirty="0" smtClean="0"/>
              <a:t>” is </a:t>
            </a:r>
            <a:r>
              <a:rPr lang="en-US" u="sng" dirty="0" smtClean="0"/>
              <a:t>SYMPATHETIC/UNSYMPATHETIC</a:t>
            </a:r>
            <a:r>
              <a:rPr lang="en-US" dirty="0" smtClean="0"/>
              <a:t> (pick one) because he/she is </a:t>
            </a:r>
            <a:r>
              <a:rPr lang="en-US" u="sng" dirty="0" smtClean="0"/>
              <a:t>QUALITY (Use a </a:t>
            </a:r>
            <a:r>
              <a:rPr lang="en-US" u="sng" dirty="0" smtClean="0"/>
              <a:t>VOCAB word </a:t>
            </a:r>
            <a:r>
              <a:rPr lang="en-US" u="sng" dirty="0" smtClean="0"/>
              <a:t>from your list).</a:t>
            </a:r>
            <a:r>
              <a:rPr lang="en-US" dirty="0" smtClean="0"/>
              <a:t>  </a:t>
            </a:r>
            <a:r>
              <a:rPr lang="en-US" u="sng" dirty="0" smtClean="0"/>
              <a:t>Introduce quote with context (summarize a little bit), </a:t>
            </a:r>
            <a:r>
              <a:rPr lang="en-US" dirty="0" smtClean="0"/>
              <a:t>“</a:t>
            </a:r>
            <a:r>
              <a:rPr lang="en-US" u="sng" dirty="0" smtClean="0"/>
              <a:t>THEN CITE THE MOST IMPORTANT QUOTE HERE.”</a:t>
            </a:r>
            <a:r>
              <a:rPr lang="en-US" dirty="0" smtClean="0"/>
              <a:t>  When </a:t>
            </a:r>
            <a:r>
              <a:rPr lang="en-US" u="sng" dirty="0" smtClean="0"/>
              <a:t>name of character </a:t>
            </a:r>
            <a:r>
              <a:rPr lang="en-US" dirty="0" smtClean="0"/>
              <a:t>“</a:t>
            </a:r>
            <a:r>
              <a:rPr lang="en-US" u="sng" dirty="0" smtClean="0"/>
              <a:t>pick out an important verb from the quote</a:t>
            </a:r>
            <a:r>
              <a:rPr lang="en-US" dirty="0" smtClean="0"/>
              <a:t>,” this demonstrates </a:t>
            </a:r>
            <a:r>
              <a:rPr lang="en-US" u="sng" dirty="0" smtClean="0"/>
              <a:t>quality </a:t>
            </a:r>
            <a:r>
              <a:rPr lang="en-US" dirty="0" smtClean="0"/>
              <a:t>because </a:t>
            </a:r>
            <a:r>
              <a:rPr lang="en-US" u="sng" dirty="0" smtClean="0"/>
              <a:t>explain your </a:t>
            </a:r>
            <a:r>
              <a:rPr lang="en-US" u="sng" dirty="0" smtClean="0"/>
              <a:t>inference/what the quote implies</a:t>
            </a:r>
            <a:r>
              <a:rPr lang="en-US" dirty="0" smtClean="0"/>
              <a:t>.  Thus, </a:t>
            </a:r>
            <a:r>
              <a:rPr lang="en-US" dirty="0" smtClean="0"/>
              <a:t>this is unsympathetic/sympathetic behavior since </a:t>
            </a:r>
            <a:r>
              <a:rPr lang="en-US" u="sng" dirty="0" smtClean="0"/>
              <a:t>(summarize what makes this quality admirable/</a:t>
            </a:r>
            <a:r>
              <a:rPr lang="en-US" u="sng" dirty="0" err="1" smtClean="0"/>
              <a:t>unadmirable</a:t>
            </a:r>
            <a:r>
              <a:rPr lang="en-US" u="sng" dirty="0" smtClean="0"/>
              <a:t>). </a:t>
            </a:r>
            <a:endParaRPr lang="en-US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530436" y="1600200"/>
            <a:ext cx="4648200" cy="5334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The tortoise from “The Tortoise and the Hare” is sympathetic because of his tenacity (</a:t>
            </a:r>
            <a:r>
              <a:rPr lang="en-US" dirty="0" smtClean="0"/>
              <a:t>VOCAB). </a:t>
            </a:r>
            <a:r>
              <a:rPr lang="en-US" dirty="0" smtClean="0"/>
              <a:t>To illustrate, the hare boasted throughout </a:t>
            </a:r>
            <a:r>
              <a:rPr lang="en-US" dirty="0" smtClean="0"/>
              <a:t>that </a:t>
            </a:r>
            <a:r>
              <a:rPr lang="en-US" dirty="0" smtClean="0"/>
              <a:t>he would win easily because of his </a:t>
            </a:r>
            <a:r>
              <a:rPr lang="en-US" dirty="0" smtClean="0"/>
              <a:t>speed</a:t>
            </a:r>
            <a:r>
              <a:rPr lang="en-US" dirty="0" smtClean="0"/>
              <a:t>, but “</a:t>
            </a:r>
            <a:r>
              <a:rPr lang="en-US" dirty="0"/>
              <a:t>Slow and Steady walked and walked. He never, ever stopped until he came to the finish </a:t>
            </a:r>
            <a:r>
              <a:rPr lang="en-US" dirty="0" smtClean="0"/>
              <a:t>line” (paragraph 4). When the author writes that tortoise “walked and walked” and “never, ever </a:t>
            </a:r>
            <a:r>
              <a:rPr lang="en-US" dirty="0" smtClean="0"/>
              <a:t>stopped,” </a:t>
            </a:r>
            <a:r>
              <a:rPr lang="en-US" dirty="0" smtClean="0"/>
              <a:t>this showed tenacity and </a:t>
            </a:r>
            <a:r>
              <a:rPr lang="en-US" dirty="0" smtClean="0"/>
              <a:t>determination</a:t>
            </a:r>
            <a:r>
              <a:rPr lang="en-US" u="sng" dirty="0" smtClean="0"/>
              <a:t>;</a:t>
            </a:r>
            <a:r>
              <a:rPr lang="en-US" dirty="0" smtClean="0"/>
              <a:t> </a:t>
            </a:r>
            <a:r>
              <a:rPr lang="en-US" u="sng" dirty="0" smtClean="0"/>
              <a:t>the repetition implies the way was long and difficult, with many opportunities to stop; however, the tortoise was not deterred</a:t>
            </a:r>
            <a:r>
              <a:rPr lang="en-US" dirty="0" smtClean="0"/>
              <a:t>. Thus, </a:t>
            </a:r>
            <a:r>
              <a:rPr lang="en-US" dirty="0" smtClean="0"/>
              <a:t>the character is </a:t>
            </a:r>
            <a:r>
              <a:rPr lang="en-US" u="sng" dirty="0" smtClean="0"/>
              <a:t>sympathetic</a:t>
            </a:r>
            <a:r>
              <a:rPr lang="en-US" dirty="0" smtClean="0"/>
              <a:t> </a:t>
            </a:r>
            <a:r>
              <a:rPr lang="en-US" dirty="0" smtClean="0"/>
              <a:t>since </a:t>
            </a:r>
            <a:r>
              <a:rPr lang="en-US" u="sng" dirty="0" smtClean="0"/>
              <a:t>determination </a:t>
            </a:r>
            <a:r>
              <a:rPr lang="en-US" u="sng" dirty="0" smtClean="0"/>
              <a:t>is admirable; </a:t>
            </a:r>
            <a:r>
              <a:rPr lang="en-US" u="sng" dirty="0" smtClean="0"/>
              <a:t>this underdog story continues to inspire people to this day.</a:t>
            </a:r>
            <a:endParaRPr lang="en-US" u="sng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Template/example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239000" y="2847111"/>
            <a:ext cx="762000" cy="4572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1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11" grpId="0" animBg="1"/>
      <p:bldP spid="11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70</TotalTime>
  <Words>296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BlackTie</vt:lpstr>
      <vt:lpstr>the necklace</vt:lpstr>
      <vt:lpstr>Short answer responses, “The Necklace”</vt:lpstr>
      <vt:lpstr>Template/example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necklace</dc:title>
  <dc:creator>Crystal</dc:creator>
  <cp:lastModifiedBy>Crystal</cp:lastModifiedBy>
  <cp:revision>7</cp:revision>
  <dcterms:created xsi:type="dcterms:W3CDTF">2014-09-17T03:53:19Z</dcterms:created>
  <dcterms:modified xsi:type="dcterms:W3CDTF">2014-09-17T05:17:33Z</dcterms:modified>
</cp:coreProperties>
</file>