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Short Answer Scaffold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necklace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676400"/>
            <a:ext cx="8534400" cy="52578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100" dirty="0" smtClean="0"/>
              <a:t>Answer both questions using ABC format. Count out 10 lines for each question and stay within that limit. Write the question above each response. </a:t>
            </a:r>
          </a:p>
          <a:p>
            <a:pPr algn="l"/>
            <a:endParaRPr lang="en-US" sz="5100" dirty="0"/>
          </a:p>
          <a:p>
            <a:pPr marL="457200" indent="-457200" algn="l">
              <a:buFont typeface="+mj-lt"/>
              <a:buAutoNum type="arabicPeriod"/>
            </a:pPr>
            <a:r>
              <a:rPr lang="en-US" sz="5100" dirty="0" smtClean="0"/>
              <a:t>Pick one character from “The Necklace.” Explain whether they are sympathetic or unsympathetic.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lang="en-US" sz="3800" dirty="0" smtClean="0"/>
              <a:t>Sympathetic means likeable/admirable/relatable. </a:t>
            </a:r>
          </a:p>
          <a:p>
            <a:pPr marL="457200" indent="-457200" algn="l">
              <a:buFont typeface="+mj-lt"/>
              <a:buAutoNum type="arabicPeriod"/>
            </a:pPr>
            <a:endParaRPr lang="en-US" sz="5100" dirty="0"/>
          </a:p>
          <a:p>
            <a:pPr marL="457200" indent="-457200" algn="l">
              <a:buFont typeface="+mj-lt"/>
              <a:buAutoNum type="arabicPeriod"/>
            </a:pPr>
            <a:r>
              <a:rPr lang="en-US" sz="5100" dirty="0" smtClean="0"/>
              <a:t>What is the story’s message about ambition? </a:t>
            </a:r>
          </a:p>
          <a:p>
            <a:pPr lvl="2" algn="l"/>
            <a:r>
              <a:rPr lang="en-US" sz="3800" dirty="0"/>
              <a:t>	</a:t>
            </a:r>
            <a:r>
              <a:rPr lang="en-US" sz="3800" dirty="0" smtClean="0"/>
              <a:t>Challenge question (replaces #2): What is the story’s main theme in your eyes? </a:t>
            </a:r>
          </a:p>
          <a:p>
            <a:pPr lvl="1" algn="l"/>
            <a:r>
              <a:rPr lang="en-US" sz="3800" dirty="0" smtClean="0"/>
              <a:t>	</a:t>
            </a:r>
          </a:p>
          <a:p>
            <a:pPr lvl="1" algn="l"/>
            <a:r>
              <a:rPr lang="en-US" sz="3800" dirty="0" smtClean="0"/>
              <a:t>If choosing your own theme, remember to include an abstract noun and make it a complete sentence </a:t>
            </a:r>
            <a:r>
              <a:rPr lang="en-US" sz="3800" dirty="0" smtClean="0">
                <a:sym typeface="Wingdings" panose="05000000000000000000" pitchFamily="2" charset="2"/>
              </a:rPr>
              <a:t> </a:t>
            </a:r>
          </a:p>
          <a:p>
            <a:pPr lvl="1" algn="l"/>
            <a:r>
              <a:rPr lang="en-US" sz="3800" dirty="0" smtClean="0">
                <a:sym typeface="Wingdings" panose="05000000000000000000" pitchFamily="2" charset="2"/>
              </a:rPr>
              <a:t>Use at least one vocab word. </a:t>
            </a:r>
          </a:p>
          <a:p>
            <a:pPr lvl="1" algn="l"/>
            <a:r>
              <a:rPr lang="en-US" sz="3800" dirty="0" smtClean="0">
                <a:sym typeface="Wingdings" panose="05000000000000000000" pitchFamily="2" charset="2"/>
              </a:rPr>
              <a:t>Edit for compound sentences (NO comma splices or  run-ons should be present!) </a:t>
            </a:r>
            <a:endParaRPr lang="en-US" sz="3800" dirty="0" smtClean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responses, “The Necklace”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1752600"/>
            <a:ext cx="4419600" cy="5029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The character </a:t>
            </a:r>
            <a:r>
              <a:rPr lang="en-US" sz="2400" u="sng" dirty="0" smtClean="0"/>
              <a:t>NAME</a:t>
            </a:r>
            <a:r>
              <a:rPr lang="en-US" sz="2400" dirty="0" smtClean="0"/>
              <a:t> from </a:t>
            </a:r>
            <a:r>
              <a:rPr lang="en-US" sz="2400" u="sng" dirty="0" smtClean="0"/>
              <a:t>“NAME OF SELECTION</a:t>
            </a:r>
            <a:r>
              <a:rPr lang="en-US" sz="2400" dirty="0" smtClean="0"/>
              <a:t>” is </a:t>
            </a:r>
            <a:r>
              <a:rPr lang="en-US" sz="2400" u="sng" dirty="0" smtClean="0"/>
              <a:t>SYMPATHETIC/UNSYMPATHETIC</a:t>
            </a:r>
            <a:r>
              <a:rPr lang="en-US" sz="2400" dirty="0" smtClean="0"/>
              <a:t> (pick one) because he/she is </a:t>
            </a:r>
            <a:r>
              <a:rPr lang="en-US" sz="2400" u="sng" dirty="0" smtClean="0"/>
              <a:t>QUALITY (Use a vocab word from your list</a:t>
            </a:r>
            <a:r>
              <a:rPr lang="en-US" sz="2400" dirty="0" smtClean="0"/>
              <a:t>).  For example, on page/paragraph </a:t>
            </a:r>
            <a:r>
              <a:rPr lang="en-US" sz="2400" u="sng" dirty="0" smtClean="0"/>
              <a:t>(#)</a:t>
            </a:r>
            <a:r>
              <a:rPr lang="en-US" sz="2400" dirty="0" smtClean="0"/>
              <a:t>  the text reads, “</a:t>
            </a:r>
            <a:r>
              <a:rPr lang="en-US" sz="2400" u="sng" dirty="0" smtClean="0"/>
              <a:t>BRING IN THE MOST IMPORTANT QUOTE HERE.”</a:t>
            </a:r>
            <a:r>
              <a:rPr lang="en-US" sz="2400" dirty="0" smtClean="0"/>
              <a:t>  When </a:t>
            </a:r>
            <a:r>
              <a:rPr lang="en-US" sz="2400" u="sng" dirty="0" smtClean="0"/>
              <a:t>name of character </a:t>
            </a:r>
            <a:r>
              <a:rPr lang="en-US" sz="2400" dirty="0" smtClean="0"/>
              <a:t>“</a:t>
            </a:r>
            <a:r>
              <a:rPr lang="en-US" sz="2400" u="sng" dirty="0" smtClean="0"/>
              <a:t>pick out an important verb from the quote</a:t>
            </a:r>
            <a:r>
              <a:rPr lang="en-US" sz="2400" dirty="0" smtClean="0"/>
              <a:t>,” this demonstrates </a:t>
            </a:r>
            <a:r>
              <a:rPr lang="en-US" sz="2400" u="sng" dirty="0" smtClean="0"/>
              <a:t>repeat quality</a:t>
            </a:r>
            <a:r>
              <a:rPr lang="en-US" sz="2400" dirty="0" smtClean="0"/>
              <a:t> because </a:t>
            </a:r>
            <a:r>
              <a:rPr lang="en-US" sz="2400" u="sng" dirty="0" smtClean="0"/>
              <a:t>comment on the quote/tell us what is implied in the quote. </a:t>
            </a:r>
            <a:endParaRPr lang="en-US" sz="24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419600" y="1676400"/>
            <a:ext cx="48006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The </a:t>
            </a:r>
            <a:r>
              <a:rPr lang="en-US" sz="2400" u="sng" dirty="0" smtClean="0"/>
              <a:t>tortoise Slow and Steady</a:t>
            </a:r>
            <a:r>
              <a:rPr lang="en-US" sz="2400" dirty="0" smtClean="0"/>
              <a:t> from </a:t>
            </a:r>
            <a:r>
              <a:rPr lang="en-US" sz="2400" u="sng" dirty="0" smtClean="0"/>
              <a:t>“The Tortoise and the Hare”</a:t>
            </a:r>
            <a:r>
              <a:rPr lang="en-US" sz="2400" dirty="0" smtClean="0"/>
              <a:t> is </a:t>
            </a:r>
            <a:r>
              <a:rPr lang="en-US" sz="2400" u="sng" dirty="0" smtClean="0"/>
              <a:t>sympathetic</a:t>
            </a:r>
            <a:r>
              <a:rPr lang="en-US" sz="2400" dirty="0" smtClean="0"/>
              <a:t> because he is </a:t>
            </a:r>
            <a:r>
              <a:rPr lang="en-US" sz="2400" u="sng" dirty="0" smtClean="0"/>
              <a:t>tenacious (VOCAB WORD</a:t>
            </a:r>
            <a:r>
              <a:rPr lang="en-US" sz="2400" dirty="0" smtClean="0"/>
              <a:t>). For example, in paragraph 4, the text reads, “</a:t>
            </a:r>
            <a:r>
              <a:rPr lang="en-US" sz="2400" u="sng" dirty="0"/>
              <a:t>Slow and Steady walked and walked. He never, ever stopped until he came to the finish </a:t>
            </a:r>
            <a:r>
              <a:rPr lang="en-US" sz="2400" u="sng" dirty="0" smtClean="0"/>
              <a:t>line.”</a:t>
            </a:r>
            <a:r>
              <a:rPr lang="en-US" sz="2400" dirty="0" smtClean="0"/>
              <a:t> When the author writes that the tortoise “</a:t>
            </a:r>
            <a:r>
              <a:rPr lang="en-US" sz="2400" u="sng" dirty="0" smtClean="0"/>
              <a:t>walked and walked</a:t>
            </a:r>
            <a:r>
              <a:rPr lang="en-US" sz="2400" dirty="0" smtClean="0"/>
              <a:t>” and “</a:t>
            </a:r>
            <a:r>
              <a:rPr lang="en-US" sz="2400" u="sng" dirty="0" smtClean="0"/>
              <a:t>never, ever stopped</a:t>
            </a:r>
            <a:r>
              <a:rPr lang="en-US" sz="2400" dirty="0" smtClean="0"/>
              <a:t>” this demonstrates </a:t>
            </a:r>
            <a:r>
              <a:rPr lang="en-US" sz="2400" u="sng" dirty="0" smtClean="0"/>
              <a:t>tenacity</a:t>
            </a:r>
            <a:r>
              <a:rPr lang="en-US" sz="2400" dirty="0" smtClean="0"/>
              <a:t> (determination) because </a:t>
            </a:r>
            <a:r>
              <a:rPr lang="en-US" sz="2400" u="sng" dirty="0" smtClean="0"/>
              <a:t>this implies the way was long and difficult, he could’ve given up multiple times, but he kept looking ahead anyway.</a:t>
            </a:r>
            <a:endParaRPr lang="en-US" sz="2400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Template/example for #1</a:t>
            </a:r>
            <a:br>
              <a:rPr lang="en-US" dirty="0" smtClean="0"/>
            </a:br>
            <a:r>
              <a:rPr lang="en-US" dirty="0" smtClean="0"/>
              <a:t>(#2 is up to you)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05800" y="5943600"/>
            <a:ext cx="762000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10000" y="1544598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5864" y="3581400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5943600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3" grpId="0" animBg="1"/>
      <p:bldP spid="13" grpId="1" animBg="1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76</TotalTime>
  <Words>257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BlackTie</vt:lpstr>
      <vt:lpstr>the necklace</vt:lpstr>
      <vt:lpstr>Short answer responses, “The Necklace”</vt:lpstr>
      <vt:lpstr>Template/example for #1 (#2 is up to you)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necklace</dc:title>
  <dc:creator>Crystal</dc:creator>
  <cp:lastModifiedBy>Crystal</cp:lastModifiedBy>
  <cp:revision>14</cp:revision>
  <dcterms:created xsi:type="dcterms:W3CDTF">2014-09-17T03:53:19Z</dcterms:created>
  <dcterms:modified xsi:type="dcterms:W3CDTF">2014-09-17T05:09:38Z</dcterms:modified>
</cp:coreProperties>
</file>