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68" autoAdjust="0"/>
    <p:restoredTop sz="94660"/>
  </p:normalViewPr>
  <p:slideViewPr>
    <p:cSldViewPr>
      <p:cViewPr varScale="1">
        <p:scale>
          <a:sx n="69" d="100"/>
          <a:sy n="69" d="100"/>
        </p:scale>
        <p:origin x="-46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6163A7-16C1-4510-8BEC-8C2D442606AD}"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163A7-16C1-4510-8BEC-8C2D442606AD}"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163A7-16C1-4510-8BEC-8C2D442606AD}"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163A7-16C1-4510-8BEC-8C2D442606AD}"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6163A7-16C1-4510-8BEC-8C2D442606AD}"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6163A7-16C1-4510-8BEC-8C2D442606AD}"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6163A7-16C1-4510-8BEC-8C2D442606AD}" type="datetimeFigureOut">
              <a:rPr lang="en-US" smtClean="0"/>
              <a:pPr/>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6163A7-16C1-4510-8BEC-8C2D442606AD}" type="datetimeFigureOut">
              <a:rPr lang="en-US" smtClean="0"/>
              <a:pPr/>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163A7-16C1-4510-8BEC-8C2D442606AD}" type="datetimeFigureOut">
              <a:rPr lang="en-US" smtClean="0"/>
              <a:pPr/>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6163A7-16C1-4510-8BEC-8C2D442606AD}"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6163A7-16C1-4510-8BEC-8C2D442606AD}"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9F2FC-CC99-46B2-B914-B065E785EC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163A7-16C1-4510-8BEC-8C2D442606AD}" type="datetimeFigureOut">
              <a:rPr lang="en-US" smtClean="0"/>
              <a:pPr/>
              <a:t>9/30/2014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9F2FC-CC99-46B2-B914-B065E785EC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Warm-Up (</a:t>
            </a:r>
            <a:r>
              <a:rPr lang="en-US" sz="3600" dirty="0" smtClean="0"/>
              <a:t>9/30/2014</a:t>
            </a:r>
            <a:r>
              <a:rPr lang="en-US" sz="3600" dirty="0" smtClean="0"/>
              <a:t>)</a:t>
            </a:r>
            <a:br>
              <a:rPr lang="en-US" sz="3600" dirty="0" smtClean="0"/>
            </a:br>
            <a:r>
              <a:rPr lang="en-US" sz="3600" dirty="0" smtClean="0"/>
              <a:t>Just write down the mistake and then the correction; don’t copy the whole sentence. </a:t>
            </a:r>
            <a:endParaRPr lang="en-US" sz="3600" dirty="0"/>
          </a:p>
        </p:txBody>
      </p:sp>
      <p:sp>
        <p:nvSpPr>
          <p:cNvPr id="3" name="Content Placeholder 2"/>
          <p:cNvSpPr>
            <a:spLocks noGrp="1"/>
          </p:cNvSpPr>
          <p:nvPr>
            <p:ph idx="1"/>
          </p:nvPr>
        </p:nvSpPr>
        <p:spPr>
          <a:xfrm>
            <a:off x="0" y="1600200"/>
            <a:ext cx="9144000" cy="5486400"/>
          </a:xfrm>
        </p:spPr>
        <p:txBody>
          <a:bodyPr>
            <a:noAutofit/>
          </a:bodyPr>
          <a:lstStyle/>
          <a:p>
            <a:pPr marL="457200" indent="-457200">
              <a:buFont typeface="+mj-lt"/>
              <a:buAutoNum type="arabicPeriod"/>
            </a:pPr>
            <a:r>
              <a:rPr lang="en-US" dirty="0" smtClean="0"/>
              <a:t>Instead of reading and writing the Incas used the </a:t>
            </a:r>
            <a:r>
              <a:rPr lang="en-US" dirty="0" err="1" smtClean="0"/>
              <a:t>quipu</a:t>
            </a:r>
            <a:r>
              <a:rPr lang="en-US" dirty="0" smtClean="0"/>
              <a:t> a cord with knotted strings of various lengths and colors to record every aspect of there daily </a:t>
            </a:r>
            <a:r>
              <a:rPr lang="en-US" dirty="0" err="1" smtClean="0"/>
              <a:t>lifes</a:t>
            </a:r>
            <a:r>
              <a:rPr lang="en-US" dirty="0" smtClean="0"/>
              <a:t>.</a:t>
            </a:r>
          </a:p>
          <a:p>
            <a:pPr marL="457200" indent="-457200">
              <a:buFont typeface="+mj-lt"/>
              <a:buAutoNum type="arabicPeriod"/>
            </a:pPr>
            <a:endParaRPr lang="en-US" dirty="0"/>
          </a:p>
          <a:p>
            <a:pPr marL="457200" indent="-457200">
              <a:buFont typeface="+mj-lt"/>
              <a:buAutoNum type="arabicPeriod"/>
            </a:pPr>
            <a:r>
              <a:rPr lang="en-US" dirty="0" smtClean="0"/>
              <a:t>Oxygen was </a:t>
            </a:r>
            <a:r>
              <a:rPr lang="en-US" dirty="0" err="1" smtClean="0"/>
              <a:t>descovered</a:t>
            </a:r>
            <a:r>
              <a:rPr lang="en-US" dirty="0" smtClean="0"/>
              <a:t> in 1772 by the </a:t>
            </a:r>
            <a:r>
              <a:rPr lang="en-US" dirty="0" err="1" smtClean="0"/>
              <a:t>Sweedish</a:t>
            </a:r>
            <a:r>
              <a:rPr lang="en-US" dirty="0" smtClean="0"/>
              <a:t> chemist, Carl Scheele, but he withheld the information until 2 years later when Joseph Priestly made the same </a:t>
            </a:r>
            <a:r>
              <a:rPr lang="en-US" dirty="0" err="1" smtClean="0"/>
              <a:t>descovery</a:t>
            </a:r>
            <a:r>
              <a:rPr lang="en-US" dirty="0" smtClean="0"/>
              <a:t>.</a:t>
            </a:r>
          </a:p>
          <a:p>
            <a:pPr marL="457200" indent="-457200">
              <a:buFont typeface="+mj-lt"/>
              <a:buAutoNum type="arabicPeriod"/>
            </a:pPr>
            <a:endParaRPr lang="en-US" dirty="0"/>
          </a:p>
          <a:p>
            <a:pPr>
              <a:buNone/>
            </a:pPr>
            <a:endParaRPr lang="en-US" sz="10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Statements </a:t>
            </a:r>
            <a:endParaRPr lang="en-US" dirty="0"/>
          </a:p>
        </p:txBody>
      </p:sp>
      <p:sp>
        <p:nvSpPr>
          <p:cNvPr id="3" name="Content Placeholder 2"/>
          <p:cNvSpPr>
            <a:spLocks noGrp="1"/>
          </p:cNvSpPr>
          <p:nvPr>
            <p:ph idx="1"/>
          </p:nvPr>
        </p:nvSpPr>
        <p:spPr>
          <a:xfrm>
            <a:off x="457200" y="1600200"/>
            <a:ext cx="8229600" cy="4648200"/>
          </a:xfrm>
        </p:spPr>
        <p:txBody>
          <a:bodyPr/>
          <a:lstStyle/>
          <a:p>
            <a:pPr>
              <a:buNone/>
            </a:pPr>
            <a:r>
              <a:rPr lang="en-US" dirty="0" smtClean="0"/>
              <a:t>Def: The sentence in your essay that 1.) answers the prompt and 2.) previews your main points. </a:t>
            </a:r>
          </a:p>
          <a:p>
            <a:pPr lvl="1"/>
            <a:r>
              <a:rPr lang="en-US" dirty="0" smtClean="0"/>
              <a:t>Contains at least two main points</a:t>
            </a:r>
          </a:p>
          <a:p>
            <a:pPr lvl="1"/>
            <a:r>
              <a:rPr lang="en-US" dirty="0" smtClean="0"/>
              <a:t>It is the </a:t>
            </a:r>
            <a:r>
              <a:rPr lang="en-US" b="1" i="1" u="sng" dirty="0" smtClean="0">
                <a:solidFill>
                  <a:srgbClr val="FF0000"/>
                </a:solidFill>
              </a:rPr>
              <a:t>last</a:t>
            </a:r>
            <a:r>
              <a:rPr lang="en-US" dirty="0" smtClean="0"/>
              <a:t> sentence of your intro (first) paragraph. </a:t>
            </a:r>
          </a:p>
          <a:p>
            <a:pPr lvl="1"/>
            <a:r>
              <a:rPr lang="en-US" dirty="0" smtClean="0"/>
              <a:t>Should be ONE sentence. </a:t>
            </a:r>
          </a:p>
          <a:p>
            <a:pPr lvl="1"/>
            <a:r>
              <a:rPr lang="en-US" dirty="0" smtClean="0"/>
              <a:t>Most important sentence</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Create A Thesis</a:t>
            </a:r>
            <a:endParaRPr lang="en-US" dirty="0"/>
          </a:p>
        </p:txBody>
      </p:sp>
      <p:sp>
        <p:nvSpPr>
          <p:cNvPr id="3" name="Content Placeholder 2"/>
          <p:cNvSpPr>
            <a:spLocks noGrp="1"/>
          </p:cNvSpPr>
          <p:nvPr>
            <p:ph idx="1"/>
          </p:nvPr>
        </p:nvSpPr>
        <p:spPr>
          <a:xfrm>
            <a:off x="0" y="1600200"/>
            <a:ext cx="8686800" cy="5029200"/>
          </a:xfrm>
        </p:spPr>
        <p:txBody>
          <a:bodyPr>
            <a:normAutofit fontScale="92500"/>
          </a:bodyPr>
          <a:lstStyle/>
          <a:p>
            <a:r>
              <a:rPr lang="en-US" sz="4000" dirty="0" smtClean="0"/>
              <a:t>Step One: Identify what you need to write about.</a:t>
            </a:r>
          </a:p>
          <a:p>
            <a:r>
              <a:rPr lang="en-US" sz="4000" dirty="0" smtClean="0"/>
              <a:t>Step Two: </a:t>
            </a:r>
            <a:r>
              <a:rPr lang="en-US" sz="4000" dirty="0" smtClean="0"/>
              <a:t>Create a sentence starter </a:t>
            </a:r>
            <a:r>
              <a:rPr lang="en-US" sz="4000" dirty="0" smtClean="0"/>
              <a:t>using key words/synonyms from the prompt</a:t>
            </a:r>
            <a:endParaRPr lang="en-US" sz="4000" dirty="0" smtClean="0"/>
          </a:p>
          <a:p>
            <a:r>
              <a:rPr lang="en-US" sz="4000" dirty="0" smtClean="0"/>
              <a:t>Step Three: Add your </a:t>
            </a:r>
            <a:r>
              <a:rPr lang="en-US" sz="4000" u="sng" dirty="0" smtClean="0"/>
              <a:t>two</a:t>
            </a:r>
            <a:r>
              <a:rPr lang="en-US" sz="4000" dirty="0" smtClean="0"/>
              <a:t> main points or examples for believing </a:t>
            </a:r>
            <a:r>
              <a:rPr lang="en-US" sz="4000" dirty="0" smtClean="0"/>
              <a:t>so (plan ahead for your body paragraphs). BE CONCISE. </a:t>
            </a:r>
            <a:endParaRPr lang="en-US" sz="4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Example </a:t>
            </a:r>
            <a:endParaRPr lang="en-US" dirty="0"/>
          </a:p>
        </p:txBody>
      </p:sp>
      <p:sp>
        <p:nvSpPr>
          <p:cNvPr id="3" name="Content Placeholder 2"/>
          <p:cNvSpPr>
            <a:spLocks noGrp="1"/>
          </p:cNvSpPr>
          <p:nvPr>
            <p:ph idx="1"/>
          </p:nvPr>
        </p:nvSpPr>
        <p:spPr>
          <a:xfrm>
            <a:off x="304800" y="533400"/>
            <a:ext cx="8458200" cy="6934200"/>
          </a:xfrm>
        </p:spPr>
        <p:txBody>
          <a:bodyPr>
            <a:noAutofit/>
          </a:bodyPr>
          <a:lstStyle/>
          <a:p>
            <a:r>
              <a:rPr lang="en-US" sz="2400" b="1" dirty="0"/>
              <a:t>Step </a:t>
            </a:r>
            <a:r>
              <a:rPr lang="en-US" sz="2400" b="1" dirty="0" smtClean="0"/>
              <a:t>1: 	</a:t>
            </a:r>
            <a:r>
              <a:rPr lang="en-US" sz="2400" dirty="0" smtClean="0"/>
              <a:t>Ex</a:t>
            </a:r>
            <a:r>
              <a:rPr lang="en-US" sz="2400" dirty="0"/>
              <a:t>: </a:t>
            </a:r>
            <a:r>
              <a:rPr lang="en-US" sz="2400" b="1" dirty="0"/>
              <a:t>Write </a:t>
            </a:r>
            <a:r>
              <a:rPr lang="en-US" sz="2400" dirty="0"/>
              <a:t>about the effects of reality TV on society. </a:t>
            </a:r>
            <a:endParaRPr lang="en-US" sz="2400" dirty="0" smtClean="0"/>
          </a:p>
          <a:p>
            <a:pPr>
              <a:buNone/>
            </a:pPr>
            <a:endParaRPr lang="en-US" sz="2400" dirty="0"/>
          </a:p>
          <a:p>
            <a:r>
              <a:rPr lang="en-US" sz="2400" b="1" dirty="0"/>
              <a:t>Step </a:t>
            </a:r>
            <a:r>
              <a:rPr lang="en-US" sz="2400" b="1" dirty="0" smtClean="0"/>
              <a:t>2: </a:t>
            </a:r>
            <a:r>
              <a:rPr lang="en-US" sz="2400" b="1" dirty="0"/>
              <a:t>	</a:t>
            </a:r>
            <a:r>
              <a:rPr lang="en-US" sz="2400" dirty="0" smtClean="0"/>
              <a:t>Ex</a:t>
            </a:r>
            <a:r>
              <a:rPr lang="en-US" sz="2400" dirty="0"/>
              <a:t>:  </a:t>
            </a:r>
            <a:r>
              <a:rPr lang="en-US" sz="2400" dirty="0" smtClean="0"/>
              <a:t>The </a:t>
            </a:r>
            <a:r>
              <a:rPr lang="en-US" sz="2400" i="1" dirty="0" smtClean="0"/>
              <a:t>effects</a:t>
            </a:r>
            <a:r>
              <a:rPr lang="en-US" sz="2400" dirty="0" smtClean="0"/>
              <a:t> </a:t>
            </a:r>
            <a:r>
              <a:rPr lang="en-US" sz="2400" dirty="0"/>
              <a:t>of </a:t>
            </a:r>
            <a:r>
              <a:rPr lang="en-US" sz="2400" i="1" dirty="0"/>
              <a:t>reality TV</a:t>
            </a:r>
            <a:r>
              <a:rPr lang="en-US" sz="2400" dirty="0"/>
              <a:t> are </a:t>
            </a:r>
            <a:r>
              <a:rPr lang="en-US" sz="2400" u="sng" dirty="0"/>
              <a:t>negative</a:t>
            </a:r>
            <a:r>
              <a:rPr lang="en-US" sz="2400" dirty="0" smtClean="0"/>
              <a:t>….</a:t>
            </a:r>
          </a:p>
          <a:p>
            <a:pPr>
              <a:buNone/>
            </a:pPr>
            <a:r>
              <a:rPr lang="en-US" sz="2400" dirty="0" smtClean="0"/>
              <a:t>	</a:t>
            </a:r>
            <a:r>
              <a:rPr lang="en-US" sz="2400" dirty="0" smtClean="0"/>
              <a:t>		</a:t>
            </a:r>
            <a:r>
              <a:rPr lang="en-US" sz="2400" i="1" dirty="0" smtClean="0"/>
              <a:t>Reality TV causes</a:t>
            </a:r>
            <a:r>
              <a:rPr lang="en-US" sz="2400" dirty="0" smtClean="0"/>
              <a:t>…  </a:t>
            </a:r>
          </a:p>
          <a:p>
            <a:pPr>
              <a:buNone/>
            </a:pPr>
            <a:r>
              <a:rPr lang="en-US" sz="2400" dirty="0" smtClean="0"/>
              <a:t>			</a:t>
            </a:r>
            <a:r>
              <a:rPr lang="en-US" sz="2400" dirty="0" smtClean="0">
                <a:solidFill>
                  <a:srgbClr val="FF0000"/>
                </a:solidFill>
              </a:rPr>
              <a:t>Keywords are just italicized for emphasis here. </a:t>
            </a:r>
          </a:p>
          <a:p>
            <a:pPr>
              <a:buNone/>
            </a:pPr>
            <a:endParaRPr lang="en-US" sz="2400" dirty="0"/>
          </a:p>
          <a:p>
            <a:r>
              <a:rPr lang="en-US" sz="2400" b="1" dirty="0"/>
              <a:t>Step </a:t>
            </a:r>
            <a:r>
              <a:rPr lang="en-US" sz="2400" b="1" dirty="0" smtClean="0"/>
              <a:t>3:</a:t>
            </a:r>
            <a:r>
              <a:rPr lang="en-US" sz="2400" dirty="0" smtClean="0"/>
              <a:t>	Ex</a:t>
            </a:r>
            <a:r>
              <a:rPr lang="en-US" sz="2400" dirty="0"/>
              <a:t>: </a:t>
            </a:r>
            <a:r>
              <a:rPr lang="en-US" sz="2400" dirty="0" smtClean="0"/>
              <a:t>The </a:t>
            </a:r>
            <a:r>
              <a:rPr lang="en-US" sz="2400" dirty="0" smtClean="0"/>
              <a:t>effects </a:t>
            </a:r>
            <a:r>
              <a:rPr lang="en-US" sz="2400" dirty="0"/>
              <a:t>of reality TV are negative because it </a:t>
            </a:r>
            <a:r>
              <a:rPr lang="en-US" sz="2400" dirty="0" smtClean="0"/>
              <a:t>		</a:t>
            </a:r>
            <a:r>
              <a:rPr lang="en-US" sz="2400" dirty="0" smtClean="0"/>
              <a:t>	promotes </a:t>
            </a:r>
            <a:r>
              <a:rPr lang="en-US" sz="2400" u="sng" dirty="0"/>
              <a:t>materialism </a:t>
            </a:r>
            <a:r>
              <a:rPr lang="en-US" sz="2400" dirty="0"/>
              <a:t>and </a:t>
            </a:r>
            <a:r>
              <a:rPr lang="en-US" sz="2400" u="sng" dirty="0"/>
              <a:t>mindless drivel</a:t>
            </a:r>
            <a:r>
              <a:rPr lang="en-US" sz="2400" dirty="0"/>
              <a:t>.  </a:t>
            </a:r>
            <a:r>
              <a:rPr lang="en-US" sz="2400" dirty="0">
                <a:solidFill>
                  <a:srgbClr val="FF0000"/>
                </a:solidFill>
              </a:rPr>
              <a:t>(TWO </a:t>
            </a:r>
            <a:r>
              <a:rPr lang="en-US" sz="2400" dirty="0" smtClean="0">
                <a:solidFill>
                  <a:srgbClr val="FF0000"/>
                </a:solidFill>
              </a:rPr>
              <a:t>			Reasons)</a:t>
            </a:r>
            <a:endParaRPr lang="en-US" sz="2400" dirty="0">
              <a:solidFill>
                <a:srgbClr val="FF0000"/>
              </a:solidFill>
            </a:endParaRPr>
          </a:p>
          <a:p>
            <a:pPr>
              <a:buNone/>
            </a:pPr>
            <a:r>
              <a:rPr lang="en-US" sz="2400" dirty="0" smtClean="0"/>
              <a:t>			EX</a:t>
            </a:r>
            <a:r>
              <a:rPr lang="en-US" sz="2400" dirty="0"/>
              <a:t>: </a:t>
            </a:r>
            <a:r>
              <a:rPr lang="en-US" sz="2400" dirty="0" smtClean="0"/>
              <a:t>Reality TV causes our culture to glorify mindless 		drivel, </a:t>
            </a:r>
            <a:r>
              <a:rPr lang="en-US" sz="2400" dirty="0"/>
              <a:t>such as in the </a:t>
            </a:r>
            <a:r>
              <a:rPr lang="en-US" sz="2400" dirty="0" smtClean="0"/>
              <a:t>case of </a:t>
            </a:r>
            <a:r>
              <a:rPr lang="en-US" sz="2400" i="1" u="sng" dirty="0"/>
              <a:t>Keeping up with The </a:t>
            </a:r>
            <a:r>
              <a:rPr lang="en-US" sz="2400" dirty="0" smtClean="0"/>
              <a:t>			</a:t>
            </a:r>
            <a:r>
              <a:rPr lang="en-US" sz="2400" i="1" u="sng" dirty="0" err="1" smtClean="0"/>
              <a:t>Kardashians</a:t>
            </a:r>
            <a:r>
              <a:rPr lang="en-US" sz="2400" u="sng" dirty="0" smtClean="0"/>
              <a:t> </a:t>
            </a:r>
            <a:r>
              <a:rPr lang="en-US" sz="2400" dirty="0"/>
              <a:t>and </a:t>
            </a:r>
            <a:r>
              <a:rPr lang="en-US" sz="2400" i="1" u="sng" dirty="0"/>
              <a:t>Here Comes Honey </a:t>
            </a:r>
            <a:r>
              <a:rPr lang="en-US" sz="2400" i="1" u="sng" dirty="0" smtClean="0"/>
              <a:t>Boo-Boo</a:t>
            </a:r>
            <a:r>
              <a:rPr lang="en-US" sz="2400" dirty="0">
                <a:solidFill>
                  <a:srgbClr val="FF0000"/>
                </a:solidFill>
              </a:rPr>
              <a:t>. (TWO </a:t>
            </a:r>
            <a:r>
              <a:rPr lang="en-US" sz="2400" dirty="0" smtClean="0">
                <a:solidFill>
                  <a:srgbClr val="FF0000"/>
                </a:solidFill>
              </a:rPr>
              <a:t>		examples; when might you use this type of thesis?)</a:t>
            </a:r>
            <a:endParaRPr lang="en-US" sz="2400" dirty="0" smtClean="0">
              <a:solidFill>
                <a:srgbClr val="FF0000"/>
              </a:solidFill>
            </a:endParaRPr>
          </a:p>
          <a:p>
            <a:pPr>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Topics: Create a thesis for each of the following prompts. Use the </a:t>
            </a:r>
            <a:r>
              <a:rPr lang="en-US" dirty="0" smtClean="0"/>
              <a:t>three steps </a:t>
            </a:r>
            <a:r>
              <a:rPr lang="en-US" dirty="0" smtClean="0"/>
              <a:t>to help you! </a:t>
            </a:r>
            <a:endParaRPr lang="en-US" dirty="0"/>
          </a:p>
        </p:txBody>
      </p:sp>
      <p:sp>
        <p:nvSpPr>
          <p:cNvPr id="3" name="Content Placeholder 2"/>
          <p:cNvSpPr>
            <a:spLocks noGrp="1"/>
          </p:cNvSpPr>
          <p:nvPr>
            <p:ph idx="1"/>
          </p:nvPr>
        </p:nvSpPr>
        <p:spPr>
          <a:xfrm>
            <a:off x="457200" y="1828800"/>
            <a:ext cx="8229600" cy="4800600"/>
          </a:xfrm>
        </p:spPr>
        <p:txBody>
          <a:bodyPr>
            <a:normAutofit fontScale="85000" lnSpcReduction="20000"/>
          </a:bodyPr>
          <a:lstStyle/>
          <a:p>
            <a:pPr marL="514350" indent="-514350">
              <a:lnSpc>
                <a:spcPct val="150000"/>
              </a:lnSpc>
              <a:buFont typeface="+mj-lt"/>
              <a:buAutoNum type="arabicPeriod"/>
            </a:pPr>
            <a:r>
              <a:rPr lang="en-US" sz="3600" dirty="0" smtClean="0"/>
              <a:t>Explain the positive effects of exercise.</a:t>
            </a:r>
          </a:p>
          <a:p>
            <a:pPr marL="514350" indent="-514350">
              <a:lnSpc>
                <a:spcPct val="150000"/>
              </a:lnSpc>
              <a:buFont typeface="+mj-lt"/>
              <a:buAutoNum type="arabicPeriod"/>
            </a:pPr>
            <a:r>
              <a:rPr lang="en-US" sz="3600" dirty="0" smtClean="0"/>
              <a:t>Discuss the importance of education.</a:t>
            </a:r>
          </a:p>
          <a:p>
            <a:pPr marL="514350" indent="-514350">
              <a:lnSpc>
                <a:spcPct val="150000"/>
              </a:lnSpc>
              <a:buFont typeface="+mj-lt"/>
              <a:buAutoNum type="arabicPeriod"/>
            </a:pPr>
            <a:r>
              <a:rPr lang="en-US" sz="3600" dirty="0" smtClean="0"/>
              <a:t>What are the effects of </a:t>
            </a:r>
            <a:r>
              <a:rPr lang="en-US" sz="3600" dirty="0" smtClean="0"/>
              <a:t>having a positive mindset?</a:t>
            </a:r>
            <a:endParaRPr lang="en-US" sz="3600" dirty="0" smtClean="0"/>
          </a:p>
          <a:p>
            <a:pPr marL="514350" indent="-514350">
              <a:lnSpc>
                <a:spcPct val="150000"/>
              </a:lnSpc>
              <a:buFont typeface="+mj-lt"/>
              <a:buAutoNum type="arabicPeriod"/>
            </a:pPr>
            <a:r>
              <a:rPr lang="en-US" sz="3600" dirty="0" smtClean="0"/>
              <a:t>Explain </a:t>
            </a:r>
            <a:r>
              <a:rPr lang="en-US" sz="3600" dirty="0" smtClean="0"/>
              <a:t>the effects of technology in school</a:t>
            </a:r>
            <a:r>
              <a:rPr lang="en-US" sz="3600" dirty="0" smtClean="0"/>
              <a:t>.</a:t>
            </a:r>
          </a:p>
          <a:p>
            <a:pPr marL="514350" indent="-514350">
              <a:lnSpc>
                <a:spcPct val="150000"/>
              </a:lnSpc>
              <a:buFont typeface="+mj-lt"/>
              <a:buAutoNum type="arabicPeriod"/>
            </a:pPr>
            <a:r>
              <a:rPr lang="en-US" sz="3600" dirty="0" smtClean="0"/>
              <a:t>Explain whether it’s more important to be part of a group or be an individual. </a:t>
            </a:r>
            <a:endParaRPr lang="en-US" sz="3600" dirty="0" smtClean="0"/>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Expository Essay #1 Prompt</a:t>
            </a:r>
            <a:endParaRPr lang="en-US" dirty="0"/>
          </a:p>
        </p:txBody>
      </p:sp>
      <p:sp>
        <p:nvSpPr>
          <p:cNvPr id="3" name="Content Placeholder 2"/>
          <p:cNvSpPr>
            <a:spLocks noGrp="1"/>
          </p:cNvSpPr>
          <p:nvPr>
            <p:ph idx="1"/>
          </p:nvPr>
        </p:nvSpPr>
        <p:spPr>
          <a:xfrm>
            <a:off x="381000" y="1295400"/>
            <a:ext cx="8229600" cy="5562600"/>
          </a:xfrm>
        </p:spPr>
        <p:txBody>
          <a:bodyPr>
            <a:normAutofit fontScale="47500" lnSpcReduction="20000"/>
          </a:bodyPr>
          <a:lstStyle/>
          <a:p>
            <a:pPr marL="0" indent="0">
              <a:buNone/>
            </a:pPr>
            <a:r>
              <a:rPr lang="en-US" sz="3500" b="1" dirty="0" smtClean="0"/>
              <a:t>Read the information below: </a:t>
            </a:r>
          </a:p>
          <a:p>
            <a:pPr marL="0" indent="0">
              <a:buNone/>
            </a:pPr>
            <a:r>
              <a:rPr lang="en-US" sz="3500" dirty="0" smtClean="0"/>
              <a:t>  The Magi, as you know, were wise men—wonderfully wise men—who brought gifts to the Babe in the manger. They invented the art of giving Christmas presents. Being wise, their gifts were no doubt wise ones, possibly bearing the privilege of exchange in case of duplication. And here I have lamely related to you the uneventful chronicle of two foolish children in a flat who most unwisely sacrificed for each other the greatest treasures of their house. But in a last word to the wise of these days let it be said that of all who give gifts these two were the wisest. Of all who give and receive gifts, such as they are wisest. Everywhere they are wisest. They are the magi.</a:t>
            </a:r>
          </a:p>
          <a:p>
            <a:pPr marL="0" indent="0">
              <a:buNone/>
            </a:pPr>
            <a:endParaRPr lang="en-US" sz="3500" b="1" dirty="0"/>
          </a:p>
          <a:p>
            <a:pPr marL="0" indent="0">
              <a:buNone/>
            </a:pPr>
            <a:r>
              <a:rPr lang="en-US" sz="3500" dirty="0" smtClean="0"/>
              <a:t>Although many people work to benefit themselves, some people choose to put others first. Think carefully about this statement:</a:t>
            </a:r>
          </a:p>
          <a:p>
            <a:pPr marL="0" indent="0">
              <a:buNone/>
            </a:pPr>
            <a:r>
              <a:rPr lang="en-US" sz="3500" dirty="0" smtClean="0"/>
              <a:t> </a:t>
            </a:r>
          </a:p>
          <a:p>
            <a:pPr marL="0" indent="0">
              <a:buNone/>
            </a:pPr>
            <a:r>
              <a:rPr lang="en-US" sz="3500" b="1" dirty="0" smtClean="0"/>
              <a:t>Write </a:t>
            </a:r>
            <a:r>
              <a:rPr lang="en-US" sz="3500" dirty="0" smtClean="0"/>
              <a:t>an essay explaining whether people should be more concerned about others than about themselves.</a:t>
            </a:r>
          </a:p>
          <a:p>
            <a:pPr>
              <a:buNone/>
            </a:pPr>
            <a:r>
              <a:rPr lang="en-US" sz="3500" dirty="0" smtClean="0"/>
              <a:t> </a:t>
            </a:r>
          </a:p>
          <a:p>
            <a:pPr>
              <a:buNone/>
            </a:pPr>
            <a:r>
              <a:rPr lang="en-US" sz="3500" b="1" dirty="0" smtClean="0"/>
              <a:t>Be sure to—</a:t>
            </a:r>
          </a:p>
          <a:p>
            <a:pPr>
              <a:buNone/>
            </a:pPr>
            <a:r>
              <a:rPr lang="en-US" sz="3500" dirty="0" smtClean="0"/>
              <a:t> </a:t>
            </a:r>
          </a:p>
          <a:p>
            <a:r>
              <a:rPr lang="en-US" sz="3500" dirty="0" smtClean="0"/>
              <a:t>clearly state your thesis</a:t>
            </a:r>
          </a:p>
          <a:p>
            <a:r>
              <a:rPr lang="en-US" sz="3500" dirty="0" smtClean="0"/>
              <a:t>organize and develop your ideas effectively</a:t>
            </a:r>
          </a:p>
          <a:p>
            <a:r>
              <a:rPr lang="en-US" sz="3500" dirty="0" smtClean="0"/>
              <a:t>choose your words carefully</a:t>
            </a:r>
          </a:p>
          <a:p>
            <a:r>
              <a:rPr lang="en-US" sz="3500" dirty="0" smtClean="0"/>
              <a:t>edit your writing for grammar, mechanics, and spelling</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the end of class…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Submit your brainstorm (web map)</a:t>
            </a:r>
          </a:p>
          <a:p>
            <a:pPr marL="514350" indent="-514350">
              <a:buFont typeface="+mj-lt"/>
              <a:buAutoNum type="arabicPeriod"/>
            </a:pPr>
            <a:endParaRPr lang="en-US" dirty="0" smtClean="0"/>
          </a:p>
          <a:p>
            <a:pPr marL="514350" indent="-514350">
              <a:buFont typeface="+mj-lt"/>
              <a:buAutoNum type="arabicPeriod"/>
            </a:pPr>
            <a:r>
              <a:rPr lang="en-US" dirty="0" smtClean="0"/>
              <a:t>Submit your proposed thesis. Use the three steps discussed. </a:t>
            </a:r>
            <a:br>
              <a:rPr lang="en-US" dirty="0" smtClean="0"/>
            </a:br>
            <a:endParaRPr lang="en-US" dirty="0" smtClean="0"/>
          </a:p>
          <a:p>
            <a:pPr marL="514350" indent="-514350">
              <a:buFont typeface="+mj-lt"/>
              <a:buAutoNum type="arabicPeriod"/>
            </a:pPr>
            <a:r>
              <a:rPr lang="en-US" dirty="0" smtClean="0"/>
              <a:t>Tell me the organization you plan to take in the essay (tell me what your two body paragraphs will be about. Also include your overall organization (e.g., </a:t>
            </a:r>
            <a:r>
              <a:rPr lang="en-US" dirty="0" smtClean="0">
                <a:solidFill>
                  <a:srgbClr val="FF0000"/>
                </a:solidFill>
              </a:rPr>
              <a:t>two-reasons, </a:t>
            </a:r>
            <a:r>
              <a:rPr lang="en-US" dirty="0" smtClean="0"/>
              <a:t>compare/contrast, cause/effect, problem/solution, etc.). </a:t>
            </a:r>
          </a:p>
          <a:p>
            <a:pPr marL="514350" indent="-514350">
              <a:buNone/>
            </a:pPr>
            <a:endParaRPr lang="en-US" dirty="0" smtClean="0"/>
          </a:p>
          <a:p>
            <a:pPr marL="514350" indent="-514350">
              <a:buNone/>
            </a:pPr>
            <a:r>
              <a:rPr lang="en-US" dirty="0" smtClean="0"/>
              <a:t>	</a:t>
            </a:r>
            <a:r>
              <a:rPr lang="en-US" dirty="0" smtClean="0"/>
              <a:t>***Make sure your thesis reflects the organization of your body paragraphs. If you created your thesis properly, you shouldn’t have to think too hard about this question. </a:t>
            </a:r>
            <a:r>
              <a:rPr lang="en-US" dirty="0" smtClean="0">
                <a:sym typeface="Wingdings" pitchFamily="2" charset="2"/>
              </a:rPr>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144</TotalTime>
  <Words>272</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Warm-Up (9/30/2014) Just write down the mistake and then the correction; don’t copy the whole sentence. </vt:lpstr>
      <vt:lpstr>Thesis Statements </vt:lpstr>
      <vt:lpstr>How to Create A Thesis</vt:lpstr>
      <vt:lpstr>Example </vt:lpstr>
      <vt:lpstr>Sample Topics: Create a thesis for each of the following prompts. Use the three steps to help you! </vt:lpstr>
      <vt:lpstr>Expository Essay #1 Prompt</vt:lpstr>
      <vt:lpstr>By the end of class…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Crystal Orozco</dc:creator>
  <cp:lastModifiedBy>Crystal Orozco</cp:lastModifiedBy>
  <cp:revision>10</cp:revision>
  <dcterms:created xsi:type="dcterms:W3CDTF">2014-09-29T19:46:43Z</dcterms:created>
  <dcterms:modified xsi:type="dcterms:W3CDTF">2014-09-30T14:43:28Z</dcterms:modified>
</cp:coreProperties>
</file>