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1" r:id="rId16"/>
    <p:sldId id="272" r:id="rId17"/>
    <p:sldId id="270"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B46428-4B9B-44DF-AB8E-9EABCF2AD845}" type="datetimeFigureOut">
              <a:rPr lang="en-US" smtClean="0"/>
              <a:pPr/>
              <a:t>1/21/2015</a:t>
            </a:fld>
            <a:endParaRPr lang="en-US"/>
          </a:p>
        </p:txBody>
      </p:sp>
      <p:sp>
        <p:nvSpPr>
          <p:cNvPr id="16" name="Slide Number Placeholder 15"/>
          <p:cNvSpPr>
            <a:spLocks noGrp="1"/>
          </p:cNvSpPr>
          <p:nvPr>
            <p:ph type="sldNum" sz="quarter" idx="11"/>
          </p:nvPr>
        </p:nvSpPr>
        <p:spPr/>
        <p:txBody>
          <a:bodyPr/>
          <a:lstStyle/>
          <a:p>
            <a:fld id="{0C423766-B82E-42CE-A7C7-2E1A7C62B4E6}"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B46428-4B9B-44DF-AB8E-9EABCF2AD845}"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3766-B82E-42CE-A7C7-2E1A7C62B4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B46428-4B9B-44DF-AB8E-9EABCF2AD845}"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3766-B82E-42CE-A7C7-2E1A7C62B4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EB46428-4B9B-44DF-AB8E-9EABCF2AD845}" type="datetimeFigureOut">
              <a:rPr lang="en-US" smtClean="0"/>
              <a:pPr/>
              <a:t>1/21/2015</a:t>
            </a:fld>
            <a:endParaRPr lang="en-US"/>
          </a:p>
        </p:txBody>
      </p:sp>
      <p:sp>
        <p:nvSpPr>
          <p:cNvPr id="15" name="Slide Number Placeholder 14"/>
          <p:cNvSpPr>
            <a:spLocks noGrp="1"/>
          </p:cNvSpPr>
          <p:nvPr>
            <p:ph type="sldNum" sz="quarter" idx="15"/>
          </p:nvPr>
        </p:nvSpPr>
        <p:spPr/>
        <p:txBody>
          <a:bodyPr/>
          <a:lstStyle>
            <a:lvl1pPr algn="ctr">
              <a:defRPr/>
            </a:lvl1pPr>
          </a:lstStyle>
          <a:p>
            <a:fld id="{0C423766-B82E-42CE-A7C7-2E1A7C62B4E6}"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B46428-4B9B-44DF-AB8E-9EABCF2AD845}"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3766-B82E-42CE-A7C7-2E1A7C62B4E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B46428-4B9B-44DF-AB8E-9EABCF2AD845}"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23766-B82E-42CE-A7C7-2E1A7C62B4E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423766-B82E-42CE-A7C7-2E1A7C62B4E6}"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EB46428-4B9B-44DF-AB8E-9EABCF2AD845}" type="datetimeFigureOut">
              <a:rPr lang="en-US" smtClean="0"/>
              <a:pPr/>
              <a:t>1/21/2015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B46428-4B9B-44DF-AB8E-9EABCF2AD845}"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23766-B82E-42CE-A7C7-2E1A7C62B4E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46428-4B9B-44DF-AB8E-9EABCF2AD845}"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23766-B82E-42CE-A7C7-2E1A7C62B4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EB46428-4B9B-44DF-AB8E-9EABCF2AD845}" type="datetimeFigureOut">
              <a:rPr lang="en-US" smtClean="0"/>
              <a:pPr/>
              <a:t>1/21/2015</a:t>
            </a:fld>
            <a:endParaRPr lang="en-US"/>
          </a:p>
        </p:txBody>
      </p:sp>
      <p:sp>
        <p:nvSpPr>
          <p:cNvPr id="9" name="Slide Number Placeholder 8"/>
          <p:cNvSpPr>
            <a:spLocks noGrp="1"/>
          </p:cNvSpPr>
          <p:nvPr>
            <p:ph type="sldNum" sz="quarter" idx="15"/>
          </p:nvPr>
        </p:nvSpPr>
        <p:spPr/>
        <p:txBody>
          <a:bodyPr/>
          <a:lstStyle/>
          <a:p>
            <a:fld id="{0C423766-B82E-42CE-A7C7-2E1A7C62B4E6}"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EB46428-4B9B-44DF-AB8E-9EABCF2AD845}" type="datetimeFigureOut">
              <a:rPr lang="en-US" smtClean="0"/>
              <a:pPr/>
              <a:t>1/21/2015</a:t>
            </a:fld>
            <a:endParaRPr lang="en-US"/>
          </a:p>
        </p:txBody>
      </p:sp>
      <p:sp>
        <p:nvSpPr>
          <p:cNvPr id="9" name="Slide Number Placeholder 8"/>
          <p:cNvSpPr>
            <a:spLocks noGrp="1"/>
          </p:cNvSpPr>
          <p:nvPr>
            <p:ph type="sldNum" sz="quarter" idx="11"/>
          </p:nvPr>
        </p:nvSpPr>
        <p:spPr/>
        <p:txBody>
          <a:bodyPr/>
          <a:lstStyle/>
          <a:p>
            <a:fld id="{0C423766-B82E-42CE-A7C7-2E1A7C62B4E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EB46428-4B9B-44DF-AB8E-9EABCF2AD845}" type="datetimeFigureOut">
              <a:rPr lang="en-US" smtClean="0"/>
              <a:pPr/>
              <a:t>1/21/2015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C423766-B82E-42CE-A7C7-2E1A7C62B4E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P-Paraphrase</a:t>
            </a:r>
          </a:p>
          <a:p>
            <a:pPr>
              <a:buNone/>
            </a:pPr>
            <a:r>
              <a:rPr lang="en-US" dirty="0" smtClean="0"/>
              <a:t>Stanza 11:</a:t>
            </a:r>
          </a:p>
          <a:p>
            <a:pPr>
              <a:buNone/>
            </a:pPr>
            <a:r>
              <a:rPr lang="en-US" dirty="0" smtClean="0"/>
              <a:t>The speaker is again, surprised, trying to explain the bird’s speech: “Surely this is his only vocabulary word, learned from some previous sad owner who faced tragedies and constantly screamed/uttered the word ‘nevermore.’”</a:t>
            </a:r>
          </a:p>
          <a:p>
            <a:pPr>
              <a:buNone/>
            </a:pPr>
            <a:endParaRPr lang="en-US" dirty="0" smtClean="0"/>
          </a:p>
          <a:p>
            <a:pPr>
              <a:buNone/>
            </a:pPr>
            <a:r>
              <a:rPr lang="en-US" dirty="0" smtClean="0"/>
              <a:t>Stanza 12:</a:t>
            </a:r>
          </a:p>
          <a:p>
            <a:pPr>
              <a:buNone/>
            </a:pPr>
            <a:r>
              <a:rPr lang="en-US" dirty="0" smtClean="0"/>
              <a:t>However, the Raven still tricks him into “smiling,” (i.e. distracts him from his depression. The speaker puts a pillow in front of the bird and starts pondering why he says “Nevermore.”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r>
              <a:rPr lang="en-US" dirty="0" smtClean="0"/>
              <a:t>P-Paraphrase</a:t>
            </a:r>
          </a:p>
          <a:p>
            <a:pPr>
              <a:buNone/>
            </a:pPr>
            <a:r>
              <a:rPr lang="en-US" dirty="0" smtClean="0"/>
              <a:t>Stanza 11:</a:t>
            </a:r>
          </a:p>
          <a:p>
            <a:pPr>
              <a:buNone/>
            </a:pPr>
            <a:r>
              <a:rPr lang="en-US" dirty="0" smtClean="0"/>
              <a:t>The speaker is again, surprised, trying to explain the bird’s speech: “Surely this is his only vocabulary word, learned from some previous sad owner who faced tragedies and constantly screamed/uttered the word ‘nevermore.’”</a:t>
            </a:r>
          </a:p>
          <a:p>
            <a:pPr>
              <a:buNone/>
            </a:pPr>
            <a:endParaRPr lang="en-US" dirty="0" smtClean="0"/>
          </a:p>
          <a:p>
            <a:pPr>
              <a:buNone/>
            </a:pPr>
            <a:r>
              <a:rPr lang="en-US" dirty="0" smtClean="0"/>
              <a:t>Stanza 12:</a:t>
            </a:r>
          </a:p>
          <a:p>
            <a:pPr>
              <a:buNone/>
            </a:pPr>
            <a:r>
              <a:rPr lang="en-US" dirty="0" smtClean="0"/>
              <a:t>However, the Raven still tricks him into “smiling,” (i.e. distracts him from his depression. The speaker puts a pillow in front of the bird and starts pondering why he says “Nevermore.”  In other words, he starts overanalyzing the bird.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r>
              <a:rPr lang="en-US" dirty="0" smtClean="0"/>
              <a:t>P-Paraphrase</a:t>
            </a:r>
          </a:p>
          <a:p>
            <a:pPr>
              <a:buNone/>
            </a:pPr>
            <a:r>
              <a:rPr lang="en-US" dirty="0" smtClean="0"/>
              <a:t>Stanza 13:</a:t>
            </a:r>
          </a:p>
          <a:p>
            <a:pPr>
              <a:buNone/>
            </a:pPr>
            <a:r>
              <a:rPr lang="en-US" dirty="0" smtClean="0"/>
              <a:t>He continues </a:t>
            </a:r>
            <a:r>
              <a:rPr lang="en-US" dirty="0" err="1" smtClean="0"/>
              <a:t>overthinking</a:t>
            </a:r>
            <a:r>
              <a:rPr lang="en-US" dirty="0" smtClean="0"/>
              <a:t>; however, he’s not talking to the bird, who is now staring at him intensely. The pillow he’s leaning on reminds him of Lenore and how she’ll never be there again.</a:t>
            </a:r>
          </a:p>
          <a:p>
            <a:pPr>
              <a:buNone/>
            </a:pPr>
            <a:endParaRPr lang="en-US" dirty="0" smtClean="0"/>
          </a:p>
          <a:p>
            <a:pPr>
              <a:buNone/>
            </a:pPr>
            <a:r>
              <a:rPr lang="en-US" dirty="0" smtClean="0"/>
              <a:t>Stanza 14:</a:t>
            </a:r>
          </a:p>
          <a:p>
            <a:pPr>
              <a:buNone/>
            </a:pPr>
            <a:r>
              <a:rPr lang="en-US" dirty="0" smtClean="0"/>
              <a:t>The speaker suddenly smells a perfume, thinking it’s from angels. He cries out (to himself), “You poor sad soul! God has loaned you, through these angels, rest and nepenthe (a mythical substance to make one forget). I should drink this to forget Lenore.” The Raven says, “No.”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Stanza 15:</a:t>
            </a:r>
          </a:p>
          <a:p>
            <a:pPr lvl="1"/>
            <a:r>
              <a:rPr lang="en-US" dirty="0" smtClean="0"/>
              <a:t>The speaker, getting angry, asks the bird:</a:t>
            </a:r>
          </a:p>
          <a:p>
            <a:pPr lvl="1"/>
            <a:r>
              <a:rPr lang="en-US" dirty="0" smtClean="0"/>
              <a:t>“Prophet! I don’t know if you’re sent from the devil or a storm, but can you tell me if there’s a balm (soothing substance) for me out there?”</a:t>
            </a:r>
          </a:p>
          <a:p>
            <a:pPr lvl="1"/>
            <a:r>
              <a:rPr lang="en-US" dirty="0" smtClean="0"/>
              <a:t>R: No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Stanza 16:</a:t>
            </a:r>
          </a:p>
          <a:p>
            <a:pPr lvl="1"/>
            <a:r>
              <a:rPr lang="en-US" dirty="0" smtClean="0"/>
              <a:t>The speaker is getting angrier</a:t>
            </a:r>
          </a:p>
          <a:p>
            <a:pPr lvl="1"/>
            <a:r>
              <a:rPr lang="en-US" dirty="0" smtClean="0"/>
              <a:t>Asks: “Prophet! Swear by God, tell me, will I ever hug Lenore again in heaven/paradise?”</a:t>
            </a:r>
          </a:p>
          <a:p>
            <a:pPr lvl="1"/>
            <a:r>
              <a:rPr lang="en-US" dirty="0" smtClean="0"/>
              <a:t>R: No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Stanza 17:</a:t>
            </a:r>
          </a:p>
          <a:p>
            <a:pPr lvl="1"/>
            <a:r>
              <a:rPr lang="en-US" dirty="0" smtClean="0"/>
              <a:t>Yelling, the speaker says:</a:t>
            </a:r>
          </a:p>
          <a:p>
            <a:pPr lvl="1"/>
            <a:r>
              <a:rPr lang="en-US" dirty="0" smtClean="0"/>
              <a:t>“Get out. You’re a liar. Go back to the storm or hell. Leave me in my loneliness.”</a:t>
            </a:r>
          </a:p>
          <a:p>
            <a:pPr lvl="1"/>
            <a:r>
              <a:rPr lang="en-US" dirty="0" smtClean="0"/>
              <a:t>R: No.</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Stanza 18:</a:t>
            </a:r>
          </a:p>
          <a:p>
            <a:pPr lvl="1"/>
            <a:r>
              <a:rPr lang="en-US" dirty="0" smtClean="0"/>
              <a:t>Time has passed</a:t>
            </a:r>
          </a:p>
          <a:p>
            <a:pPr lvl="1"/>
            <a:r>
              <a:rPr lang="en-US" dirty="0" smtClean="0"/>
              <a:t>The Raven is still there</a:t>
            </a:r>
          </a:p>
          <a:p>
            <a:pPr lvl="1"/>
            <a:r>
              <a:rPr lang="en-US" dirty="0" smtClean="0"/>
              <a:t>His shadow takes over the room</a:t>
            </a:r>
          </a:p>
          <a:p>
            <a:pPr lvl="1"/>
            <a:r>
              <a:rPr lang="en-US" dirty="0" smtClean="0"/>
              <a:t>The speaker feels his soul is stuck in that shadow.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05400"/>
          </a:xfrm>
        </p:spPr>
        <p:txBody>
          <a:bodyPr>
            <a:normAutofit fontScale="92500" lnSpcReduction="20000"/>
          </a:bodyPr>
          <a:lstStyle/>
          <a:p>
            <a:pPr marL="0" indent="0">
              <a:buNone/>
            </a:pPr>
            <a:r>
              <a:rPr lang="en-US" dirty="0" smtClean="0"/>
              <a:t>Sound devices</a:t>
            </a:r>
          </a:p>
          <a:p>
            <a:r>
              <a:rPr lang="en-US" dirty="0" smtClean="0"/>
              <a:t>End rhyme </a:t>
            </a:r>
          </a:p>
          <a:p>
            <a:r>
              <a:rPr lang="en-US" dirty="0" smtClean="0"/>
              <a:t>Internal rhyme</a:t>
            </a:r>
          </a:p>
          <a:p>
            <a:r>
              <a:rPr lang="en-US" dirty="0" smtClean="0"/>
              <a:t>Onomatopoeia</a:t>
            </a:r>
          </a:p>
          <a:p>
            <a:r>
              <a:rPr lang="en-US" dirty="0" smtClean="0"/>
              <a:t>Alliteration</a:t>
            </a:r>
          </a:p>
          <a:p>
            <a:r>
              <a:rPr lang="en-US" dirty="0" smtClean="0"/>
              <a:t>Consonance</a:t>
            </a:r>
          </a:p>
          <a:p>
            <a:r>
              <a:rPr lang="en-US" dirty="0" smtClean="0"/>
              <a:t>Repetition (in general)</a:t>
            </a:r>
          </a:p>
          <a:p>
            <a:pPr lvl="1"/>
            <a:r>
              <a:rPr lang="en-US" dirty="0"/>
              <a:t>All </a:t>
            </a:r>
            <a:r>
              <a:rPr lang="en-US" dirty="0" smtClean="0"/>
              <a:t>of the above control </a:t>
            </a:r>
            <a:r>
              <a:rPr lang="en-US" dirty="0"/>
              <a:t>the pace of the poem (give the poem its jumpy/jittery feel</a:t>
            </a:r>
            <a:r>
              <a:rPr lang="en-US" dirty="0" smtClean="0"/>
              <a:t>)</a:t>
            </a:r>
          </a:p>
          <a:p>
            <a:pPr lvl="1"/>
            <a:endParaRPr lang="en-US" dirty="0"/>
          </a:p>
          <a:p>
            <a:r>
              <a:rPr lang="en-US" dirty="0" smtClean="0"/>
              <a:t>Refrain (repeated word/phrase)</a:t>
            </a:r>
          </a:p>
          <a:p>
            <a:pPr lvl="1"/>
            <a:r>
              <a:rPr lang="en-US" dirty="0" smtClean="0"/>
              <a:t>Emphasizes negative tone of poem and speaker’s conflict	Why ask a bird these questions, knowing he’ll only say one 	thing?</a:t>
            </a:r>
            <a:endParaRPr lang="en-US" dirty="0"/>
          </a:p>
          <a:p>
            <a:pPr lvl="1"/>
            <a:endParaRPr lang="en-US" dirty="0"/>
          </a:p>
          <a:p>
            <a:pPr marL="0" indent="0">
              <a:buNone/>
            </a:pPr>
            <a:endParaRPr lang="en-US" dirty="0"/>
          </a:p>
          <a:p>
            <a:pPr marL="0" indent="0">
              <a:buNone/>
            </a:pPr>
            <a:endParaRPr lang="en-US" dirty="0" smtClean="0"/>
          </a:p>
        </p:txBody>
      </p:sp>
      <p:sp>
        <p:nvSpPr>
          <p:cNvPr id="3" name="Title 2"/>
          <p:cNvSpPr>
            <a:spLocks noGrp="1"/>
          </p:cNvSpPr>
          <p:nvPr>
            <p:ph type="title"/>
          </p:nvPr>
        </p:nvSpPr>
        <p:spPr>
          <a:xfrm>
            <a:off x="381000" y="152400"/>
            <a:ext cx="8229600" cy="1219200"/>
          </a:xfrm>
        </p:spPr>
        <p:txBody>
          <a:bodyPr/>
          <a:lstStyle/>
          <a:p>
            <a:r>
              <a:rPr lang="en-US" dirty="0" smtClean="0"/>
              <a:t>Connotation: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10000"/>
          </a:bodyPr>
          <a:lstStyle/>
          <a:p>
            <a:pPr marL="0" indent="0">
              <a:buNone/>
            </a:pPr>
            <a:r>
              <a:rPr lang="en-US" dirty="0" smtClean="0"/>
              <a:t>Figurative language</a:t>
            </a:r>
          </a:p>
          <a:p>
            <a:r>
              <a:rPr lang="en-US" dirty="0" smtClean="0"/>
              <a:t>Allusions</a:t>
            </a:r>
          </a:p>
          <a:p>
            <a:pPr lvl="1"/>
            <a:r>
              <a:rPr lang="en-US" dirty="0" smtClean="0"/>
              <a:t>Pallas=Athena, Tempter=Satan/Devil, Plutonian=Hades, Balm of Gilead, nepenthe (from the river Lethe)</a:t>
            </a:r>
          </a:p>
          <a:p>
            <a:r>
              <a:rPr lang="en-US" dirty="0" smtClean="0"/>
              <a:t>Personification</a:t>
            </a:r>
          </a:p>
          <a:p>
            <a:pPr lvl="1"/>
            <a:r>
              <a:rPr lang="en-US" dirty="0" smtClean="0"/>
              <a:t>The raven is thought to be intelligent, haughty, and spiteful</a:t>
            </a:r>
          </a:p>
          <a:p>
            <a:r>
              <a:rPr lang="en-US" dirty="0" smtClean="0"/>
              <a:t>Simile</a:t>
            </a:r>
          </a:p>
          <a:p>
            <a:pPr lvl="1"/>
            <a:r>
              <a:rPr lang="en-US" dirty="0" smtClean="0"/>
              <a:t>Throughout</a:t>
            </a:r>
          </a:p>
          <a:p>
            <a:r>
              <a:rPr lang="en-US" dirty="0" smtClean="0"/>
              <a:t>Metaphor</a:t>
            </a:r>
          </a:p>
          <a:p>
            <a:pPr lvl="1"/>
            <a:r>
              <a:rPr lang="en-US" dirty="0" smtClean="0"/>
              <a:t>Throughout</a:t>
            </a:r>
          </a:p>
          <a:p>
            <a:r>
              <a:rPr lang="en-US" dirty="0" smtClean="0"/>
              <a:t>Symbol</a:t>
            </a:r>
          </a:p>
          <a:p>
            <a:pPr lvl="1"/>
            <a:r>
              <a:rPr lang="en-US" dirty="0" smtClean="0"/>
              <a:t>The Raven represents the speaker’s never ending remembrance of Lenore</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4013398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Attitude (Tone)</a:t>
            </a:r>
          </a:p>
          <a:p>
            <a:pPr lvl="1"/>
            <a:r>
              <a:rPr lang="en-US" dirty="0" smtClean="0"/>
              <a:t>Everything in this poem contributes to the melancholy tone 	</a:t>
            </a:r>
          </a:p>
          <a:p>
            <a:pPr lvl="2"/>
            <a:r>
              <a:rPr lang="en-US" dirty="0" smtClean="0"/>
              <a:t>Refrain (“Nevermore”)</a:t>
            </a:r>
          </a:p>
          <a:p>
            <a:pPr lvl="2"/>
            <a:r>
              <a:rPr lang="en-US" dirty="0" smtClean="0"/>
              <a:t>Choice of bird</a:t>
            </a:r>
          </a:p>
          <a:p>
            <a:pPr lvl="2"/>
            <a:r>
              <a:rPr lang="en-US" dirty="0" smtClean="0"/>
              <a:t>Setting/details/color</a:t>
            </a:r>
          </a:p>
          <a:p>
            <a:pPr lvl="2"/>
            <a:r>
              <a:rPr lang="en-US" dirty="0" smtClean="0"/>
              <a:t>Archaic word choices</a:t>
            </a:r>
          </a:p>
          <a:p>
            <a:pPr lvl="2"/>
            <a:r>
              <a:rPr lang="en-US" dirty="0" smtClean="0"/>
              <a:t>Sound/types of sound</a:t>
            </a:r>
          </a:p>
          <a:p>
            <a:pPr lvl="2"/>
            <a:endParaRPr lang="en-US" dirty="0" smtClean="0"/>
          </a:p>
          <a:p>
            <a:pPr lvl="2"/>
            <a:endParaRPr lang="en-US" dirty="0" smtClean="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17065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Think about this question as we read:</a:t>
            </a:r>
          </a:p>
          <a:p>
            <a:pPr lvl="1"/>
            <a:r>
              <a:rPr lang="en-US" dirty="0" smtClean="0"/>
              <a:t>What is the speaker’s main conflict?</a:t>
            </a:r>
          </a:p>
          <a:p>
            <a:pPr lvl="1"/>
            <a:r>
              <a:rPr lang="en-US" dirty="0" smtClean="0"/>
              <a:t>What is the mood of this poem? </a:t>
            </a:r>
          </a:p>
          <a:p>
            <a:pPr lvl="1"/>
            <a:r>
              <a:rPr lang="en-US" dirty="0" smtClean="0"/>
              <a:t>How does the speaker’s tone towards the raven change throughout the poem? </a:t>
            </a:r>
          </a:p>
          <a:p>
            <a:pPr lvl="1">
              <a:buNone/>
            </a:pPr>
            <a:endParaRPr lang="en-US" dirty="0" smtClean="0"/>
          </a:p>
        </p:txBody>
      </p:sp>
      <p:sp>
        <p:nvSpPr>
          <p:cNvPr id="2" name="Title 1"/>
          <p:cNvSpPr>
            <a:spLocks noGrp="1"/>
          </p:cNvSpPr>
          <p:nvPr>
            <p:ph type="title"/>
          </p:nvPr>
        </p:nvSpPr>
        <p:spPr/>
        <p:txBody>
          <a:bodyPr/>
          <a:lstStyle/>
          <a:p>
            <a:r>
              <a:rPr lang="en-US" dirty="0" smtClean="0"/>
              <a:t>Short Answer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Shifts</a:t>
            </a:r>
          </a:p>
          <a:p>
            <a:pPr lvl="1"/>
            <a:r>
              <a:rPr lang="en-US" dirty="0" smtClean="0"/>
              <a:t>Speaker goes from rational to delusional (Stanza ___)</a:t>
            </a:r>
          </a:p>
          <a:p>
            <a:pPr lvl="1"/>
            <a:r>
              <a:rPr lang="en-US" dirty="0" smtClean="0"/>
              <a:t>Tone shifts from depressed to angry (Stanza ____)</a:t>
            </a:r>
          </a:p>
          <a:p>
            <a:pPr lvl="1"/>
            <a:r>
              <a:rPr lang="en-US" dirty="0" smtClean="0"/>
              <a:t>Plot shifts</a:t>
            </a:r>
          </a:p>
          <a:p>
            <a:pPr lvl="2"/>
            <a:r>
              <a:rPr lang="en-US" dirty="0" smtClean="0"/>
              <a:t>Exposition:</a:t>
            </a:r>
          </a:p>
          <a:p>
            <a:pPr lvl="2"/>
            <a:r>
              <a:rPr lang="en-US" dirty="0"/>
              <a:t>R</a:t>
            </a:r>
            <a:r>
              <a:rPr lang="en-US" dirty="0" smtClean="0"/>
              <a:t>ising action:</a:t>
            </a:r>
          </a:p>
          <a:p>
            <a:pPr lvl="2"/>
            <a:r>
              <a:rPr lang="en-US" dirty="0" smtClean="0"/>
              <a:t>Climax:</a:t>
            </a:r>
          </a:p>
          <a:p>
            <a:pPr lvl="2"/>
            <a:r>
              <a:rPr lang="en-US" dirty="0"/>
              <a:t>F</a:t>
            </a:r>
            <a:r>
              <a:rPr lang="en-US" dirty="0" smtClean="0"/>
              <a:t>alling action:</a:t>
            </a:r>
          </a:p>
          <a:p>
            <a:pPr lvl="2"/>
            <a:r>
              <a:rPr lang="en-US" dirty="0" smtClean="0"/>
              <a:t>Resolution: </a:t>
            </a:r>
          </a:p>
          <a:p>
            <a:pPr marL="777240" lvl="2" indent="0">
              <a:buNone/>
            </a:pPr>
            <a:r>
              <a:rPr lang="en-US" dirty="0" smtClean="0"/>
              <a:t>Narrative poem, not a lyric poem (poem describing an emotion)</a:t>
            </a:r>
            <a:endParaRPr lang="en-US" dirty="0"/>
          </a:p>
          <a:p>
            <a:pPr marL="754380" lvl="1" indent="-342900"/>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086647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Themes</a:t>
            </a:r>
          </a:p>
          <a:p>
            <a:r>
              <a:rPr lang="en-US" dirty="0" smtClean="0"/>
              <a:t>What are some abstract nouns present in this poem?</a:t>
            </a:r>
          </a:p>
          <a:p>
            <a:endParaRPr lang="en-US" dirty="0"/>
          </a:p>
          <a:p>
            <a:endParaRPr lang="en-US" dirty="0" smtClean="0"/>
          </a:p>
          <a:p>
            <a:endParaRPr lang="en-US" dirty="0"/>
          </a:p>
          <a:p>
            <a:endParaRPr lang="en-US" dirty="0" smtClean="0"/>
          </a:p>
          <a:p>
            <a:endParaRPr lang="en-US" dirty="0"/>
          </a:p>
          <a:p>
            <a:r>
              <a:rPr lang="en-US" dirty="0" smtClean="0"/>
              <a:t>What complete sentences can we form?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4272130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Title</a:t>
            </a:r>
          </a:p>
          <a:p>
            <a:endParaRPr lang="en-US" dirty="0"/>
          </a:p>
          <a:p>
            <a:r>
              <a:rPr lang="en-US" dirty="0" smtClean="0"/>
              <a:t>Why is this an apt title? Why was it not named “Lenore”? Why was it focused on “The Raven”?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038769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638800"/>
          </a:xfrm>
        </p:spPr>
        <p:txBody>
          <a:bodyPr>
            <a:normAutofit fontScale="85000" lnSpcReduction="20000"/>
          </a:bodyPr>
          <a:lstStyle/>
          <a:p>
            <a:pPr marL="514350" indent="-514350">
              <a:buFont typeface="+mj-lt"/>
              <a:buAutoNum type="arabicPeriod"/>
            </a:pPr>
            <a:r>
              <a:rPr lang="en-US" dirty="0" smtClean="0"/>
              <a:t>What is the speaker’s main conflict?</a:t>
            </a:r>
          </a:p>
          <a:p>
            <a:pPr marL="514350" indent="-514350">
              <a:buFont typeface="+mj-lt"/>
              <a:buAutoNum type="arabicPeriod"/>
            </a:pPr>
            <a:endParaRPr lang="en-US" dirty="0"/>
          </a:p>
          <a:p>
            <a:pPr marL="514350" indent="-514350">
              <a:buFont typeface="+mj-lt"/>
              <a:buAutoNum type="arabicPeriod"/>
            </a:pPr>
            <a:r>
              <a:rPr lang="en-US" dirty="0" smtClean="0"/>
              <a:t>What is the tone of this poem?</a:t>
            </a:r>
          </a:p>
          <a:p>
            <a:pPr marL="0" indent="0">
              <a:buNone/>
            </a:pPr>
            <a:endParaRPr lang="en-US" dirty="0" smtClean="0"/>
          </a:p>
          <a:p>
            <a:pPr marL="0" indent="0">
              <a:buNone/>
            </a:pPr>
            <a:r>
              <a:rPr lang="en-US" dirty="0" smtClean="0"/>
              <a:t>Point to multiple SMALL pieces of evidence; try to avoid use of long quotes. Rather, </a:t>
            </a:r>
            <a:r>
              <a:rPr lang="en-US" b="1" u="sng" dirty="0" smtClean="0"/>
              <a:t>blend</a:t>
            </a:r>
            <a:r>
              <a:rPr lang="en-US" u="sng" dirty="0" smtClean="0"/>
              <a:t>  your own </a:t>
            </a:r>
            <a:r>
              <a:rPr lang="en-US" u="sng" dirty="0" smtClean="0"/>
              <a:t>words with specific quoted words  from the text, </a:t>
            </a:r>
            <a:r>
              <a:rPr lang="en-US" dirty="0" smtClean="0"/>
              <a:t>e.g</a:t>
            </a:r>
            <a:r>
              <a:rPr lang="en-US" dirty="0" smtClean="0"/>
              <a:t>.:</a:t>
            </a:r>
          </a:p>
          <a:p>
            <a:pPr marL="0" indent="0">
              <a:buNone/>
            </a:pPr>
            <a:r>
              <a:rPr lang="en-US" dirty="0"/>
              <a:t>	</a:t>
            </a:r>
            <a:r>
              <a:rPr lang="en-US" dirty="0" smtClean="0">
                <a:solidFill>
                  <a:schemeClr val="accent4">
                    <a:lumMod val="50000"/>
                  </a:schemeClr>
                </a:solidFill>
              </a:rPr>
              <a:t>The tone of the song “Firework” is hopeful. </a:t>
            </a:r>
            <a:r>
              <a:rPr lang="en-US" u="sng" dirty="0" smtClean="0">
                <a:solidFill>
                  <a:schemeClr val="bg2">
                    <a:lumMod val="75000"/>
                  </a:schemeClr>
                </a:solidFill>
              </a:rPr>
              <a:t>Using</a:t>
            </a:r>
            <a:r>
              <a:rPr lang="en-US" dirty="0" smtClean="0">
                <a:solidFill>
                  <a:schemeClr val="bg2">
                    <a:lumMod val="75000"/>
                  </a:schemeClr>
                </a:solidFill>
              </a:rPr>
              <a:t> dreary metaphors at first, such as a “plastic bag” helplessly “drifting” in the wind, Perry’s song at first has a melancholy tone. However, in the chorus, the writer then pulls the reader out of that depression with the song’s central </a:t>
            </a:r>
            <a:r>
              <a:rPr lang="en-US" dirty="0" smtClean="0">
                <a:solidFill>
                  <a:schemeClr val="bg2">
                    <a:lumMod val="75000"/>
                  </a:schemeClr>
                </a:solidFill>
              </a:rPr>
              <a:t>uplifting metaphor</a:t>
            </a:r>
            <a:r>
              <a:rPr lang="en-US" dirty="0" smtClean="0">
                <a:solidFill>
                  <a:schemeClr val="bg2">
                    <a:lumMod val="75000"/>
                  </a:schemeClr>
                </a:solidFill>
              </a:rPr>
              <a:t>: a beaten person rising to become a “firework,” </a:t>
            </a:r>
            <a:r>
              <a:rPr lang="en-US" u="sng" dirty="0" smtClean="0">
                <a:solidFill>
                  <a:schemeClr val="bg2">
                    <a:lumMod val="75000"/>
                  </a:schemeClr>
                </a:solidFill>
              </a:rPr>
              <a:t>letting</a:t>
            </a:r>
            <a:r>
              <a:rPr lang="en-US" dirty="0" smtClean="0">
                <a:solidFill>
                  <a:schemeClr val="bg2">
                    <a:lumMod val="75000"/>
                  </a:schemeClr>
                </a:solidFill>
              </a:rPr>
              <a:t> his or her “colors burst,” </a:t>
            </a:r>
            <a:r>
              <a:rPr lang="en-US" u="sng" dirty="0" smtClean="0">
                <a:solidFill>
                  <a:schemeClr val="bg2">
                    <a:lumMod val="75000"/>
                  </a:schemeClr>
                </a:solidFill>
              </a:rPr>
              <a:t>leaving </a:t>
            </a:r>
            <a:r>
              <a:rPr lang="en-US" dirty="0" smtClean="0">
                <a:solidFill>
                  <a:schemeClr val="bg2">
                    <a:lumMod val="75000"/>
                  </a:schemeClr>
                </a:solidFill>
              </a:rPr>
              <a:t>spectators in  </a:t>
            </a:r>
            <a:r>
              <a:rPr lang="en-US" dirty="0" smtClean="0">
                <a:solidFill>
                  <a:schemeClr val="bg2">
                    <a:lumMod val="75000"/>
                  </a:schemeClr>
                </a:solidFill>
              </a:rPr>
              <a:t>“awe” like on “the fourth of July.” </a:t>
            </a:r>
            <a:r>
              <a:rPr lang="en-US" dirty="0" smtClean="0"/>
              <a:t>The angst-filled </a:t>
            </a:r>
            <a:r>
              <a:rPr lang="en-US" dirty="0" smtClean="0"/>
              <a:t>similes in the beginning bring the audience </a:t>
            </a:r>
            <a:r>
              <a:rPr lang="en-US" dirty="0" smtClean="0"/>
              <a:t>low, </a:t>
            </a:r>
            <a:r>
              <a:rPr lang="en-US" dirty="0" smtClean="0"/>
              <a:t>but only so that Perry’s more hopeful metaphors can </a:t>
            </a:r>
            <a:r>
              <a:rPr lang="en-US" dirty="0" smtClean="0"/>
              <a:t>bring </a:t>
            </a:r>
            <a:r>
              <a:rPr lang="en-US" dirty="0" smtClean="0"/>
              <a:t>them that much higher. </a:t>
            </a:r>
          </a:p>
          <a:p>
            <a:pPr marL="365760" lvl="1" indent="0"/>
            <a:r>
              <a:rPr lang="en-US" dirty="0" smtClean="0"/>
              <a:t>Still use </a:t>
            </a:r>
            <a:r>
              <a:rPr lang="en-US" dirty="0" smtClean="0">
                <a:solidFill>
                  <a:schemeClr val="accent4">
                    <a:lumMod val="50000"/>
                  </a:schemeClr>
                </a:solidFill>
              </a:rPr>
              <a:t>TS</a:t>
            </a:r>
            <a:r>
              <a:rPr lang="en-US" dirty="0" smtClean="0"/>
              <a:t>/</a:t>
            </a:r>
            <a:r>
              <a:rPr lang="en-US" dirty="0" smtClean="0">
                <a:solidFill>
                  <a:schemeClr val="bg2">
                    <a:lumMod val="50000"/>
                  </a:schemeClr>
                </a:solidFill>
              </a:rPr>
              <a:t>CD</a:t>
            </a:r>
            <a:r>
              <a:rPr lang="en-US" dirty="0" smtClean="0"/>
              <a:t>/</a:t>
            </a:r>
            <a:r>
              <a:rPr lang="en-US" dirty="0" smtClean="0">
                <a:solidFill>
                  <a:schemeClr val="tx1">
                    <a:lumMod val="95000"/>
                  </a:schemeClr>
                </a:solidFill>
              </a:rPr>
              <a:t>CM/CS</a:t>
            </a:r>
            <a:r>
              <a:rPr lang="en-US" dirty="0" smtClean="0"/>
              <a:t> or </a:t>
            </a:r>
            <a:r>
              <a:rPr lang="en-US" dirty="0" smtClean="0">
                <a:solidFill>
                  <a:schemeClr val="accent4">
                    <a:lumMod val="50000"/>
                  </a:schemeClr>
                </a:solidFill>
              </a:rPr>
              <a:t>A</a:t>
            </a:r>
            <a:r>
              <a:rPr lang="en-US" dirty="0" smtClean="0">
                <a:solidFill>
                  <a:schemeClr val="bg2">
                    <a:lumMod val="50000"/>
                  </a:schemeClr>
                </a:solidFill>
              </a:rPr>
              <a:t>B</a:t>
            </a:r>
            <a:r>
              <a:rPr lang="en-US" dirty="0" smtClean="0">
                <a:solidFill>
                  <a:schemeClr val="tx1"/>
                </a:solidFill>
              </a:rPr>
              <a:t>C</a:t>
            </a:r>
            <a:r>
              <a:rPr lang="en-US" dirty="0" smtClean="0"/>
              <a:t>, but make your </a:t>
            </a:r>
            <a:r>
              <a:rPr lang="en-US" dirty="0" smtClean="0">
                <a:solidFill>
                  <a:schemeClr val="bg2">
                    <a:lumMod val="50000"/>
                  </a:schemeClr>
                </a:solidFill>
              </a:rPr>
              <a:t>CD/B</a:t>
            </a:r>
            <a:r>
              <a:rPr lang="en-US" dirty="0" smtClean="0"/>
              <a:t> part more specific</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Short Answers</a:t>
            </a:r>
            <a:endParaRPr lang="en-US" dirty="0"/>
          </a:p>
        </p:txBody>
      </p:sp>
    </p:spTree>
    <p:extLst>
      <p:ext uri="{BB962C8B-B14F-4D97-AF65-F5344CB8AC3E}">
        <p14:creationId xmlns:p14="http://schemas.microsoft.com/office/powerpoint/2010/main" xmlns="" val="76281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T-Title:</a:t>
            </a:r>
          </a:p>
          <a:p>
            <a:pPr>
              <a:buNone/>
            </a:pPr>
            <a:r>
              <a:rPr lang="en-US" dirty="0" smtClean="0"/>
              <a:t>Ravens bring to mind…</a:t>
            </a:r>
          </a:p>
          <a:p>
            <a:r>
              <a:rPr lang="en-US" dirty="0" smtClean="0"/>
              <a:t>____________________</a:t>
            </a:r>
          </a:p>
          <a:p>
            <a:pPr lvl="1"/>
            <a:r>
              <a:rPr lang="en-US" dirty="0" smtClean="0"/>
              <a:t>Black is associated with negativity/evil</a:t>
            </a:r>
          </a:p>
          <a:p>
            <a:r>
              <a:rPr lang="en-US" dirty="0" smtClean="0"/>
              <a:t>____________________</a:t>
            </a:r>
          </a:p>
          <a:p>
            <a:pPr lvl="1"/>
            <a:r>
              <a:rPr lang="en-US" dirty="0" smtClean="0"/>
              <a:t>Humans have watched birds for signs for years, e.g. _____________</a:t>
            </a:r>
          </a:p>
          <a:p>
            <a:pPr>
              <a:buNone/>
            </a:pPr>
            <a:r>
              <a:rPr lang="en-US" dirty="0" smtClean="0"/>
              <a:t>(Look for these things as we read</a:t>
            </a:r>
            <a:endParaRPr lang="en-US" dirty="0"/>
          </a:p>
        </p:txBody>
      </p:sp>
      <p:sp>
        <p:nvSpPr>
          <p:cNvPr id="2" name="Title 1"/>
          <p:cNvSpPr>
            <a:spLocks noGrp="1"/>
          </p:cNvSpPr>
          <p:nvPr>
            <p:ph type="title"/>
          </p:nvPr>
        </p:nvSpPr>
        <p:spPr/>
        <p:txBody>
          <a:bodyPr/>
          <a:lstStyle/>
          <a:p>
            <a:r>
              <a:rPr lang="en-US" dirty="0" smtClean="0"/>
              <a:t>TP-CASTT, “The Raven”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smtClean="0"/>
              <a:t>P-Paraphrase (Put in your own words; does not mean shorten/summarize necessarily)</a:t>
            </a:r>
          </a:p>
          <a:p>
            <a:pPr>
              <a:buNone/>
            </a:pPr>
            <a:r>
              <a:rPr lang="en-US" dirty="0" smtClean="0"/>
              <a:t>Stanza 1: </a:t>
            </a:r>
          </a:p>
          <a:p>
            <a:r>
              <a:rPr lang="en-US" dirty="0" smtClean="0"/>
              <a:t>Midnight (dark)</a:t>
            </a:r>
          </a:p>
          <a:p>
            <a:r>
              <a:rPr lang="en-US" dirty="0" smtClean="0"/>
              <a:t>Speaker is reading/napping in his room</a:t>
            </a:r>
          </a:p>
          <a:p>
            <a:r>
              <a:rPr lang="en-US" dirty="0" smtClean="0"/>
              <a:t>Hears a knocking/gets annoyed/thinks it’s a visitor</a:t>
            </a:r>
          </a:p>
          <a:p>
            <a:pPr>
              <a:buNone/>
            </a:pPr>
            <a:r>
              <a:rPr lang="en-US" dirty="0" smtClean="0"/>
              <a:t>Stanza 2:</a:t>
            </a:r>
          </a:p>
          <a:p>
            <a:r>
              <a:rPr lang="en-US" dirty="0" smtClean="0"/>
              <a:t>December (cold)</a:t>
            </a:r>
          </a:p>
          <a:p>
            <a:r>
              <a:rPr lang="en-US" dirty="0" smtClean="0"/>
              <a:t>Wants day to be over—tries to escape his sadness through books</a:t>
            </a:r>
          </a:p>
          <a:p>
            <a:r>
              <a:rPr lang="en-US" dirty="0" smtClean="0"/>
              <a:t>Sad b/c he lost the beautiful Lenore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smtClean="0"/>
              <a:t>P-Paraphrase</a:t>
            </a:r>
          </a:p>
          <a:p>
            <a:pPr>
              <a:buNone/>
            </a:pPr>
            <a:r>
              <a:rPr lang="en-US" dirty="0" smtClean="0"/>
              <a:t>Stanza 3:</a:t>
            </a:r>
          </a:p>
          <a:p>
            <a:r>
              <a:rPr lang="en-US" dirty="0" smtClean="0"/>
              <a:t>The curtain shifts b/c of wind and scares speaker</a:t>
            </a:r>
          </a:p>
          <a:p>
            <a:r>
              <a:rPr lang="en-US" dirty="0" smtClean="0"/>
              <a:t>To reassure himself, he tells himself it’s just a visitor</a:t>
            </a:r>
          </a:p>
          <a:p>
            <a:pPr>
              <a:buNone/>
            </a:pPr>
            <a:r>
              <a:rPr lang="en-US" dirty="0" smtClean="0"/>
              <a:t>Stanza 4:</a:t>
            </a:r>
          </a:p>
          <a:p>
            <a:r>
              <a:rPr lang="en-US" dirty="0" smtClean="0"/>
              <a:t>He stops being scared</a:t>
            </a:r>
          </a:p>
          <a:p>
            <a:r>
              <a:rPr lang="en-US" dirty="0" smtClean="0"/>
              <a:t>Starts apologizing to the visitor</a:t>
            </a:r>
          </a:p>
          <a:p>
            <a:r>
              <a:rPr lang="en-US" dirty="0" smtClean="0"/>
              <a:t>Opens door</a:t>
            </a:r>
          </a:p>
          <a:p>
            <a:r>
              <a:rPr lang="en-US" dirty="0" smtClean="0"/>
              <a:t>Surprised to see only dark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smtClean="0"/>
              <a:t>P-Paraphrase</a:t>
            </a:r>
          </a:p>
          <a:p>
            <a:pPr>
              <a:buNone/>
            </a:pPr>
            <a:r>
              <a:rPr lang="en-US" dirty="0" smtClean="0"/>
              <a:t>Stanza 5:</a:t>
            </a:r>
          </a:p>
          <a:p>
            <a:r>
              <a:rPr lang="en-US" dirty="0" smtClean="0"/>
              <a:t>He looks into the darkness, starts scaring himself again.</a:t>
            </a:r>
          </a:p>
          <a:p>
            <a:r>
              <a:rPr lang="en-US" dirty="0" smtClean="0"/>
              <a:t>He whispers for Lenore, no answer (inference: ____________________________________)</a:t>
            </a:r>
          </a:p>
          <a:p>
            <a:pPr>
              <a:buNone/>
            </a:pPr>
            <a:r>
              <a:rPr lang="en-US" dirty="0" smtClean="0"/>
              <a:t>Stanza 6:</a:t>
            </a:r>
          </a:p>
          <a:p>
            <a:r>
              <a:rPr lang="en-US" dirty="0" smtClean="0"/>
              <a:t>He turns around, upset.</a:t>
            </a:r>
          </a:p>
          <a:p>
            <a:r>
              <a:rPr lang="en-US" dirty="0" smtClean="0"/>
              <a:t>Hears tapping again (@window)</a:t>
            </a:r>
          </a:p>
          <a:p>
            <a:r>
              <a:rPr lang="en-US" dirty="0" smtClean="0"/>
              <a:t>Goes to the window, expecting wind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P-Paraphrase</a:t>
            </a:r>
          </a:p>
          <a:p>
            <a:pPr>
              <a:buNone/>
            </a:pPr>
            <a:r>
              <a:rPr lang="en-US" dirty="0" smtClean="0"/>
              <a:t>Stanza 7:</a:t>
            </a:r>
          </a:p>
          <a:p>
            <a:r>
              <a:rPr lang="en-US" dirty="0" smtClean="0"/>
              <a:t>Opens window</a:t>
            </a:r>
            <a:endParaRPr lang="en-US" dirty="0"/>
          </a:p>
          <a:p>
            <a:r>
              <a:rPr lang="en-US" dirty="0" smtClean="0"/>
              <a:t>A serious raven busts in, sits on bust (statue) of Athena (Greek goddess)</a:t>
            </a:r>
          </a:p>
          <a:p>
            <a:pPr>
              <a:buNone/>
            </a:pPr>
            <a:r>
              <a:rPr lang="en-US" dirty="0" smtClean="0"/>
              <a:t>Stanza 8:</a:t>
            </a:r>
          </a:p>
          <a:p>
            <a:r>
              <a:rPr lang="en-US" dirty="0" smtClean="0"/>
              <a:t>The raven tricks (beguiles) the speaker into smiling:   </a:t>
            </a:r>
            <a:endParaRPr lang="en-US" dirty="0"/>
          </a:p>
          <a:p>
            <a:pPr lvl="1"/>
            <a:r>
              <a:rPr lang="en-US" dirty="0" smtClean="0"/>
              <a:t>The bird’s appearance is too serious (stern/grave)</a:t>
            </a:r>
          </a:p>
          <a:p>
            <a:pPr lvl="1"/>
            <a:r>
              <a:rPr lang="en-US" dirty="0" smtClean="0"/>
              <a:t>Speaker jokingly calls it a knight:</a:t>
            </a:r>
          </a:p>
          <a:p>
            <a:pPr lvl="2"/>
            <a:r>
              <a:rPr lang="en-US" dirty="0" smtClean="0"/>
              <a:t>“Though your feathers are shaved, </a:t>
            </a:r>
            <a:r>
              <a:rPr lang="en-US" i="1" dirty="0" smtClean="0"/>
              <a:t>you</a:t>
            </a:r>
            <a:r>
              <a:rPr lang="en-US" dirty="0" smtClean="0"/>
              <a:t> aren’t a coward/craven” </a:t>
            </a:r>
          </a:p>
          <a:p>
            <a:pPr lvl="2">
              <a:buNone/>
            </a:pPr>
            <a:r>
              <a:rPr lang="en-US" dirty="0" smtClean="0"/>
              <a:t>(Knights were shaved when they were cowards)</a:t>
            </a:r>
          </a:p>
          <a:p>
            <a:pPr lvl="1"/>
            <a:r>
              <a:rPr lang="en-US" dirty="0" smtClean="0"/>
              <a:t>Asks the bird’s name </a:t>
            </a:r>
          </a:p>
          <a:p>
            <a:pPr lvl="2"/>
            <a:r>
              <a:rPr lang="en-US" dirty="0" smtClean="0"/>
              <a:t>Bird responds, “Nevermore.”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P-Paraphrase</a:t>
            </a:r>
          </a:p>
          <a:p>
            <a:pPr>
              <a:buNone/>
            </a:pPr>
            <a:r>
              <a:rPr lang="en-US" dirty="0" smtClean="0"/>
              <a:t>Stanza 8:</a:t>
            </a:r>
          </a:p>
          <a:p>
            <a:r>
              <a:rPr lang="en-US" dirty="0" smtClean="0"/>
              <a:t>The raven tricks (beguiles) the speaker into smiling:   </a:t>
            </a:r>
            <a:endParaRPr lang="en-US" dirty="0"/>
          </a:p>
          <a:p>
            <a:pPr lvl="1"/>
            <a:r>
              <a:rPr lang="en-US" dirty="0" smtClean="0"/>
              <a:t>The bird’s appearance is too serious (stern/grave)</a:t>
            </a:r>
          </a:p>
          <a:p>
            <a:pPr lvl="1"/>
            <a:r>
              <a:rPr lang="en-US" dirty="0" smtClean="0"/>
              <a:t>Speaker jokingly calls it a knight:</a:t>
            </a:r>
          </a:p>
          <a:p>
            <a:pPr lvl="2"/>
            <a:r>
              <a:rPr lang="en-US" dirty="0" smtClean="0"/>
              <a:t>“Though your feathers are shaved, </a:t>
            </a:r>
            <a:r>
              <a:rPr lang="en-US" i="1" dirty="0" smtClean="0"/>
              <a:t>you</a:t>
            </a:r>
            <a:r>
              <a:rPr lang="en-US" dirty="0" smtClean="0"/>
              <a:t> aren’t a coward/craven” </a:t>
            </a:r>
          </a:p>
          <a:p>
            <a:pPr lvl="2">
              <a:buNone/>
            </a:pPr>
            <a:r>
              <a:rPr lang="en-US" dirty="0" smtClean="0"/>
              <a:t>(Knights were shaved when they were cowards)</a:t>
            </a:r>
          </a:p>
          <a:p>
            <a:pPr lvl="1"/>
            <a:r>
              <a:rPr lang="en-US" dirty="0" smtClean="0"/>
              <a:t>Asks the bird’s name </a:t>
            </a:r>
          </a:p>
          <a:p>
            <a:pPr lvl="2"/>
            <a:r>
              <a:rPr lang="en-US" dirty="0" smtClean="0"/>
              <a:t>Bird responds, “Nevermore.”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P-Paraphrase</a:t>
            </a:r>
          </a:p>
          <a:p>
            <a:pPr>
              <a:buNone/>
            </a:pPr>
            <a:r>
              <a:rPr lang="en-US" dirty="0" smtClean="0"/>
              <a:t>Stanza 9:</a:t>
            </a:r>
          </a:p>
          <a:p>
            <a:pPr>
              <a:buNone/>
            </a:pPr>
            <a:r>
              <a:rPr lang="en-US" dirty="0" smtClean="0"/>
              <a:t>The speaker is surprised to hear the bird speak so easily, even though he knows the answer (nevermore) probably means very little. It has never happened to anyone else to see a bird like this in his/her chamber.</a:t>
            </a:r>
          </a:p>
          <a:p>
            <a:pPr>
              <a:buNone/>
            </a:pPr>
            <a:endParaRPr lang="en-US" dirty="0" smtClean="0"/>
          </a:p>
          <a:p>
            <a:pPr>
              <a:buNone/>
            </a:pPr>
            <a:r>
              <a:rPr lang="en-US" dirty="0" smtClean="0"/>
              <a:t>Stanza 10:</a:t>
            </a:r>
          </a:p>
          <a:p>
            <a:pPr>
              <a:buNone/>
            </a:pPr>
            <a:r>
              <a:rPr lang="en-US" dirty="0" smtClean="0"/>
              <a:t>However, the Raven only said “Nevermore” once…that is, until the speaker started talking again, saying, “My other friends have left me, so the bird will leave too.” The bird replies “Nevermore” (No, I won’t leave.)</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374</TotalTime>
  <Words>1157</Words>
  <Application>Microsoft Office PowerPoint</Application>
  <PresentationFormat>On-screen Show (4:3)</PresentationFormat>
  <Paragraphs>184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Slide 1</vt:lpstr>
      <vt:lpstr>Short Answer</vt:lpstr>
      <vt:lpstr>TP-CASTT, “The Raven”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Connotation:</vt:lpstr>
      <vt:lpstr>Slide 18</vt:lpstr>
      <vt:lpstr>Slide 19</vt:lpstr>
      <vt:lpstr>Slide 20</vt:lpstr>
      <vt:lpstr>Slide 21</vt:lpstr>
      <vt:lpstr>Slide 22</vt:lpstr>
      <vt:lpstr>Short Answers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 Orozco</cp:lastModifiedBy>
  <cp:revision>19</cp:revision>
  <dcterms:created xsi:type="dcterms:W3CDTF">2015-01-14T20:36:52Z</dcterms:created>
  <dcterms:modified xsi:type="dcterms:W3CDTF">2015-01-21T15:38:46Z</dcterms:modified>
</cp:coreProperties>
</file>