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73" r:id="rId11"/>
    <p:sldId id="268" r:id="rId12"/>
    <p:sldId id="269" r:id="rId13"/>
    <p:sldId id="270" r:id="rId14"/>
    <p:sldId id="274" r:id="rId15"/>
    <p:sldId id="271" r:id="rId16"/>
    <p:sldId id="272"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94660"/>
  </p:normalViewPr>
  <p:slideViewPr>
    <p:cSldViewPr>
      <p:cViewPr varScale="1">
        <p:scale>
          <a:sx n="68" d="100"/>
          <a:sy n="68" d="100"/>
        </p:scale>
        <p:origin x="-4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0A327F6-B105-4CDE-857B-D125B0A54B8A}" type="datetimeFigureOut">
              <a:rPr lang="en-US" smtClean="0"/>
              <a:pPr/>
              <a:t>1/29/2015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AEA0B2D-D3B3-4E65-A598-CDC496B6538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A327F6-B105-4CDE-857B-D125B0A54B8A}"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A0B2D-D3B3-4E65-A598-CDC496B6538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AEA0B2D-D3B3-4E65-A598-CDC496B6538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A327F6-B105-4CDE-857B-D125B0A54B8A}"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0A327F6-B105-4CDE-857B-D125B0A54B8A}"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AEA0B2D-D3B3-4E65-A598-CDC496B6538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0A327F6-B105-4CDE-857B-D125B0A54B8A}" type="datetimeFigureOut">
              <a:rPr lang="en-US" smtClean="0"/>
              <a:pPr/>
              <a:t>1/29/2015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AEA0B2D-D3B3-4E65-A598-CDC496B6538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0A327F6-B105-4CDE-857B-D125B0A54B8A}"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A0B2D-D3B3-4E65-A598-CDC496B6538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0A327F6-B105-4CDE-857B-D125B0A54B8A}" type="datetimeFigureOut">
              <a:rPr lang="en-US" smtClean="0"/>
              <a:pPr/>
              <a:t>1/29/2015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AEA0B2D-D3B3-4E65-A598-CDC496B6538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A327F6-B105-4CDE-857B-D125B0A54B8A}" type="datetimeFigureOut">
              <a:rPr lang="en-US" smtClean="0"/>
              <a:pPr/>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AEA0B2D-D3B3-4E65-A598-CDC496B653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0A327F6-B105-4CDE-857B-D125B0A54B8A}" type="datetimeFigureOut">
              <a:rPr lang="en-US" smtClean="0"/>
              <a:pPr/>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AEA0B2D-D3B3-4E65-A598-CDC496B653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AEA0B2D-D3B3-4E65-A598-CDC496B6538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0A327F6-B105-4CDE-857B-D125B0A54B8A}" type="datetimeFigureOut">
              <a:rPr lang="en-US" smtClean="0"/>
              <a:pPr/>
              <a:t>1/29/2015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AEA0B2D-D3B3-4E65-A598-CDC496B6538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0A327F6-B105-4CDE-857B-D125B0A54B8A}" type="datetimeFigureOut">
              <a:rPr lang="en-US" smtClean="0"/>
              <a:pPr/>
              <a:t>1/29/2015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0A327F6-B105-4CDE-857B-D125B0A54B8A}" type="datetimeFigureOut">
              <a:rPr lang="en-US" smtClean="0"/>
              <a:pPr/>
              <a:t>1/29/2015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AEA0B2D-D3B3-4E65-A598-CDC496B6538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TP-CASTT: “The Road Not Taken” by Robert Frost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 continued</a:t>
            </a:r>
            <a:endParaRPr lang="en-US" dirty="0"/>
          </a:p>
        </p:txBody>
      </p:sp>
      <p:graphicFrame>
        <p:nvGraphicFramePr>
          <p:cNvPr id="5" name="Content Placeholder 4"/>
          <p:cNvGraphicFramePr>
            <a:graphicFrameLocks noGrp="1"/>
          </p:cNvGraphicFramePr>
          <p:nvPr>
            <p:ph sz="quarter" idx="1"/>
          </p:nvPr>
        </p:nvGraphicFramePr>
        <p:xfrm>
          <a:off x="301625" y="1527175"/>
          <a:ext cx="8504238" cy="2651760"/>
        </p:xfrm>
        <a:graphic>
          <a:graphicData uri="http://schemas.openxmlformats.org/drawingml/2006/table">
            <a:tbl>
              <a:tblPr firstRow="1" bandRow="1">
                <a:tableStyleId>{5C22544A-7EE6-4342-B048-85BDC9FD1C3A}</a:tableStyleId>
              </a:tblPr>
              <a:tblGrid>
                <a:gridCol w="4252119"/>
                <a:gridCol w="425211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Detail</a:t>
                      </a:r>
                      <a:r>
                        <a:rPr lang="en-US" baseline="0" dirty="0" smtClean="0"/>
                        <a:t> from Poem</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How is this similar to making a major life choice? </a:t>
                      </a:r>
                      <a:endParaRPr kumimoji="0" lang="en-US" b="1" kern="1200" dirty="0" smtClean="0">
                        <a:solidFill>
                          <a:schemeClr val="lt1"/>
                        </a:solidFill>
                        <a:latin typeface="+mn-lt"/>
                        <a:ea typeface="+mn-ea"/>
                        <a:cs typeface="+mn-cs"/>
                      </a:endParaRPr>
                    </a:p>
                    <a:p>
                      <a:endParaRPr lang="en-US" dirty="0"/>
                    </a:p>
                  </a:txBody>
                  <a:tcPr/>
                </a:tc>
              </a:tr>
              <a:tr h="370840">
                <a:tc>
                  <a:txBody>
                    <a:bodyPr/>
                    <a:lstStyle/>
                    <a:p>
                      <a:r>
                        <a:rPr kumimoji="0" lang="en-US" sz="1800" kern="1200" dirty="0" smtClean="0">
                          <a:solidFill>
                            <a:schemeClr val="dk1"/>
                          </a:solidFill>
                          <a:latin typeface="+mn-lt"/>
                          <a:ea typeface="+mn-ea"/>
                          <a:cs typeface="+mn-cs"/>
                        </a:rPr>
                        <a:t>The “road less travelled” made “all the difference”</a:t>
                      </a:r>
                      <a:endParaRPr lang="en-US" dirty="0"/>
                    </a:p>
                  </a:txBody>
                  <a:tcPr/>
                </a:tc>
                <a:tc>
                  <a:txBody>
                    <a:bodyPr/>
                    <a:lstStyle/>
                    <a:p>
                      <a:r>
                        <a:rPr kumimoji="0" lang="en-US" sz="1800" kern="1200" dirty="0" smtClean="0">
                          <a:solidFill>
                            <a:schemeClr val="dk1"/>
                          </a:solidFill>
                          <a:latin typeface="+mn-lt"/>
                          <a:ea typeface="+mn-ea"/>
                          <a:cs typeface="+mn-cs"/>
                        </a:rPr>
                        <a:t>One simple choice can change your whole life. </a:t>
                      </a:r>
                    </a:p>
                    <a:p>
                      <a:r>
                        <a:rPr kumimoji="0" lang="en-US" sz="1800" kern="1200" dirty="0" smtClean="0">
                          <a:solidFill>
                            <a:schemeClr val="dk1"/>
                          </a:solidFill>
                          <a:latin typeface="+mn-lt"/>
                          <a:ea typeface="+mn-ea"/>
                          <a:cs typeface="+mn-cs"/>
                        </a:rPr>
                        <a:t>Some people think this line also means that making the less popular choice can be the difference between living a normal life and an exciting one.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Left</a:t>
            </a:r>
            <a:r>
              <a:rPr lang="en-US" dirty="0" smtClean="0"/>
              <a:t> Side of “Attitude/Tone” Chart</a:t>
            </a:r>
            <a:endParaRPr lang="en-US" dirty="0"/>
          </a:p>
        </p:txBody>
      </p:sp>
      <p:sp>
        <p:nvSpPr>
          <p:cNvPr id="3" name="Content Placeholder 2"/>
          <p:cNvSpPr>
            <a:spLocks noGrp="1"/>
          </p:cNvSpPr>
          <p:nvPr>
            <p:ph sz="quarter" idx="1"/>
          </p:nvPr>
        </p:nvSpPr>
        <p:spPr/>
        <p:txBody>
          <a:bodyPr/>
          <a:lstStyle/>
          <a:p>
            <a:r>
              <a:rPr lang="en-US" b="1" u="sng" dirty="0" smtClean="0"/>
              <a:t>Attitude/Tone:</a:t>
            </a:r>
            <a:endParaRPr lang="en-US" dirty="0" smtClean="0"/>
          </a:p>
          <a:p>
            <a:endParaRPr lang="en-US" dirty="0"/>
          </a:p>
        </p:txBody>
      </p:sp>
      <p:graphicFrame>
        <p:nvGraphicFramePr>
          <p:cNvPr id="4" name="Table 3"/>
          <p:cNvGraphicFramePr>
            <a:graphicFrameLocks noGrp="1"/>
          </p:cNvGraphicFramePr>
          <p:nvPr/>
        </p:nvGraphicFramePr>
        <p:xfrm>
          <a:off x="685800" y="2057400"/>
          <a:ext cx="8001000" cy="3962400"/>
        </p:xfrm>
        <a:graphic>
          <a:graphicData uri="http://schemas.openxmlformats.org/drawingml/2006/table">
            <a:tbl>
              <a:tblPr firstRow="1" bandRow="1">
                <a:tableStyleId>{5C22544A-7EE6-4342-B048-85BDC9FD1C3A}</a:tableStyleId>
              </a:tblPr>
              <a:tblGrid>
                <a:gridCol w="8001000"/>
              </a:tblGrid>
              <a:tr h="792480">
                <a:tc>
                  <a:txBody>
                    <a:bodyPr/>
                    <a:lstStyle/>
                    <a:p>
                      <a:r>
                        <a:rPr kumimoji="0" lang="en-US" sz="1800" b="1" kern="1200" dirty="0" smtClean="0">
                          <a:solidFill>
                            <a:schemeClr val="lt1"/>
                          </a:solidFill>
                          <a:latin typeface="+mn-lt"/>
                          <a:ea typeface="+mn-ea"/>
                          <a:cs typeface="+mn-cs"/>
                        </a:rPr>
                        <a:t>Evidence the tone  is positive (The speaker is optimistic)</a:t>
                      </a:r>
                      <a:endParaRPr lang="en-US" dirty="0"/>
                    </a:p>
                  </a:txBody>
                  <a:tcPr/>
                </a:tc>
              </a:tr>
              <a:tr h="792480">
                <a:tc>
                  <a:txBody>
                    <a:bodyPr/>
                    <a:lstStyle/>
                    <a:p>
                      <a:r>
                        <a:rPr kumimoji="0" lang="en-US" sz="1800" kern="1200" dirty="0" smtClean="0">
                          <a:solidFill>
                            <a:schemeClr val="dk1"/>
                          </a:solidFill>
                          <a:latin typeface="+mn-lt"/>
                          <a:ea typeface="+mn-ea"/>
                          <a:cs typeface="+mn-cs"/>
                        </a:rPr>
                        <a:t>Speaker says the road taken had the “</a:t>
                      </a:r>
                      <a:r>
                        <a:rPr kumimoji="0" lang="en-US" sz="1800" kern="1200" baseline="0" dirty="0" smtClean="0">
                          <a:solidFill>
                            <a:schemeClr val="dk1"/>
                          </a:solidFill>
                          <a:latin typeface="+mn-lt"/>
                          <a:ea typeface="+mn-ea"/>
                          <a:cs typeface="+mn-cs"/>
                        </a:rPr>
                        <a:t> better claim</a:t>
                      </a:r>
                      <a:r>
                        <a:rPr kumimoji="0" lang="en-US" sz="1800" kern="1200" dirty="0" smtClean="0">
                          <a:solidFill>
                            <a:schemeClr val="dk1"/>
                          </a:solidFill>
                          <a:latin typeface="+mn-lt"/>
                          <a:ea typeface="+mn-ea"/>
                          <a:cs typeface="+mn-cs"/>
                        </a:rPr>
                        <a:t>” (it was “fair” and “grassy”)</a:t>
                      </a:r>
                      <a:endParaRPr lang="en-US" dirty="0"/>
                    </a:p>
                  </a:txBody>
                  <a:tcPr/>
                </a:tc>
              </a:tr>
              <a:tr h="792480">
                <a:tc>
                  <a:txBody>
                    <a:bodyPr/>
                    <a:lstStyle/>
                    <a:p>
                      <a:r>
                        <a:rPr kumimoji="0" lang="en-US" sz="1800" kern="1200" dirty="0" smtClean="0">
                          <a:solidFill>
                            <a:schemeClr val="dk1"/>
                          </a:solidFill>
                          <a:latin typeface="+mn-lt"/>
                          <a:ea typeface="+mn-ea"/>
                          <a:cs typeface="+mn-cs"/>
                        </a:rPr>
                        <a:t>Speaker says the road taken “made all the difference”</a:t>
                      </a:r>
                      <a:endParaRPr lang="en-US" dirty="0"/>
                    </a:p>
                  </a:txBody>
                  <a:tcPr/>
                </a:tc>
              </a:tr>
              <a:tr h="792480">
                <a:tc>
                  <a:txBody>
                    <a:bodyPr/>
                    <a:lstStyle/>
                    <a:p>
                      <a:r>
                        <a:rPr kumimoji="0" lang="en-US" sz="1800" kern="1200" dirty="0" smtClean="0">
                          <a:solidFill>
                            <a:schemeClr val="dk1"/>
                          </a:solidFill>
                          <a:latin typeface="+mn-lt"/>
                          <a:ea typeface="+mn-ea"/>
                          <a:cs typeface="+mn-cs"/>
                        </a:rPr>
                        <a:t>Speaker repeats “I” twice in last stanza, meaning he takes ownership of his choice and is proud of it. (“And </a:t>
                      </a:r>
                      <a:r>
                        <a:rPr kumimoji="0" lang="en-US" sz="1800" i="1" kern="1200" dirty="0" smtClean="0">
                          <a:solidFill>
                            <a:schemeClr val="dk1"/>
                          </a:solidFill>
                          <a:latin typeface="+mn-lt"/>
                          <a:ea typeface="+mn-ea"/>
                          <a:cs typeface="+mn-cs"/>
                        </a:rPr>
                        <a:t>I—I</a:t>
                      </a:r>
                      <a:r>
                        <a:rPr kumimoji="0" lang="en-US" sz="1800" kern="1200" dirty="0" smtClean="0">
                          <a:solidFill>
                            <a:schemeClr val="dk1"/>
                          </a:solidFill>
                          <a:latin typeface="+mn-lt"/>
                          <a:ea typeface="+mn-ea"/>
                          <a:cs typeface="+mn-cs"/>
                        </a:rPr>
                        <a:t> took the road…”)</a:t>
                      </a:r>
                      <a:endParaRPr lang="en-US" dirty="0"/>
                    </a:p>
                  </a:txBody>
                  <a:tcPr/>
                </a:tc>
              </a:tr>
              <a:tr h="792480">
                <a:tc>
                  <a:txBody>
                    <a:bodyPr/>
                    <a:lstStyle/>
                    <a:p>
                      <a:r>
                        <a:rPr kumimoji="0" lang="en-US" sz="1800" kern="1200" dirty="0" smtClean="0">
                          <a:solidFill>
                            <a:schemeClr val="dk1"/>
                          </a:solidFill>
                          <a:latin typeface="+mn-lt"/>
                          <a:ea typeface="+mn-ea"/>
                          <a:cs typeface="+mn-cs"/>
                        </a:rPr>
                        <a:t>Speaker says he’ll be telling this story with a “sigh”—a happy sigh?</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Right</a:t>
            </a:r>
            <a:r>
              <a:rPr lang="en-US" dirty="0" smtClean="0"/>
              <a:t> Side of “Attitude/Tone” Chart</a:t>
            </a:r>
            <a:endParaRPr lang="en-US" dirty="0"/>
          </a:p>
        </p:txBody>
      </p:sp>
      <p:graphicFrame>
        <p:nvGraphicFramePr>
          <p:cNvPr id="4" name="Content Placeholder 3"/>
          <p:cNvGraphicFramePr>
            <a:graphicFrameLocks noGrp="1"/>
          </p:cNvGraphicFramePr>
          <p:nvPr>
            <p:ph sz="quarter" idx="1"/>
          </p:nvPr>
        </p:nvGraphicFramePr>
        <p:xfrm>
          <a:off x="301625" y="1527172"/>
          <a:ext cx="8385175" cy="4797429"/>
        </p:xfrm>
        <a:graphic>
          <a:graphicData uri="http://schemas.openxmlformats.org/drawingml/2006/table">
            <a:tbl>
              <a:tblPr firstRow="1" bandRow="1">
                <a:tableStyleId>{5C22544A-7EE6-4342-B048-85BDC9FD1C3A}</a:tableStyleId>
              </a:tblPr>
              <a:tblGrid>
                <a:gridCol w="8385175"/>
              </a:tblGrid>
              <a:tr h="869173">
                <a:tc>
                  <a:txBody>
                    <a:bodyPr/>
                    <a:lstStyle/>
                    <a:p>
                      <a:r>
                        <a:rPr kumimoji="0" lang="en-US" sz="1800" b="1" kern="1200" dirty="0" smtClean="0">
                          <a:solidFill>
                            <a:schemeClr val="lt1"/>
                          </a:solidFill>
                          <a:latin typeface="+mn-lt"/>
                          <a:ea typeface="+mn-ea"/>
                          <a:cs typeface="+mn-cs"/>
                        </a:rPr>
                        <a:t>Evidence the tone  is ambivalent (Speaker isn’t sure of his choice)</a:t>
                      </a:r>
                      <a:endParaRPr lang="en-US" dirty="0"/>
                    </a:p>
                  </a:txBody>
                  <a:tcPr/>
                </a:tc>
              </a:tr>
              <a:tr h="982064">
                <a:tc>
                  <a:txBody>
                    <a:bodyPr/>
                    <a:lstStyle/>
                    <a:p>
                      <a:r>
                        <a:rPr kumimoji="0" lang="en-US" sz="1800" kern="1200" dirty="0" smtClean="0">
                          <a:solidFill>
                            <a:schemeClr val="dk1"/>
                          </a:solidFill>
                          <a:latin typeface="+mn-lt"/>
                          <a:ea typeface="+mn-ea"/>
                          <a:cs typeface="+mn-cs"/>
                        </a:rPr>
                        <a:t>Speaker says “PERHAPS” (maybe) the road had “the better claim” (doesn’t sound too sure)</a:t>
                      </a:r>
                      <a:endParaRPr lang="en-US" dirty="0"/>
                    </a:p>
                  </a:txBody>
                  <a:tcPr/>
                </a:tc>
              </a:tr>
              <a:tr h="982064">
                <a:tc>
                  <a:txBody>
                    <a:bodyPr/>
                    <a:lstStyle/>
                    <a:p>
                      <a:r>
                        <a:rPr kumimoji="0" lang="en-US" sz="1800" kern="1200" dirty="0" smtClean="0">
                          <a:solidFill>
                            <a:schemeClr val="dk1"/>
                          </a:solidFill>
                          <a:latin typeface="+mn-lt"/>
                          <a:ea typeface="+mn-ea"/>
                          <a:cs typeface="+mn-cs"/>
                        </a:rPr>
                        <a:t>Speaker doesn’t specify what KIND of “difference” it will make—bad?</a:t>
                      </a:r>
                      <a:endParaRPr lang="en-US" dirty="0"/>
                    </a:p>
                  </a:txBody>
                  <a:tcPr/>
                </a:tc>
              </a:tr>
              <a:tr h="982064">
                <a:tc>
                  <a:txBody>
                    <a:bodyPr/>
                    <a:lstStyle/>
                    <a:p>
                      <a:r>
                        <a:rPr kumimoji="0" lang="en-US" sz="1800" kern="1200" dirty="0" smtClean="0">
                          <a:solidFill>
                            <a:schemeClr val="dk1"/>
                          </a:solidFill>
                          <a:latin typeface="+mn-lt"/>
                          <a:ea typeface="+mn-ea"/>
                          <a:cs typeface="+mn-cs"/>
                        </a:rPr>
                        <a:t>Speaker says BOTH paths were covered by fresh leaves—so they were actually pretty</a:t>
                      </a:r>
                      <a:r>
                        <a:rPr kumimoji="0" lang="en-US" sz="1800" kern="1200" baseline="0" dirty="0" smtClean="0">
                          <a:solidFill>
                            <a:schemeClr val="dk1"/>
                          </a:solidFill>
                          <a:latin typeface="+mn-lt"/>
                          <a:ea typeface="+mn-ea"/>
                          <a:cs typeface="+mn-cs"/>
                        </a:rPr>
                        <a:t> SIMILAR, </a:t>
                      </a:r>
                      <a:r>
                        <a:rPr kumimoji="0" lang="en-US" sz="1800" kern="1200" dirty="0" smtClean="0">
                          <a:solidFill>
                            <a:schemeClr val="dk1"/>
                          </a:solidFill>
                          <a:latin typeface="+mn-lt"/>
                          <a:ea typeface="+mn-ea"/>
                          <a:cs typeface="+mn-cs"/>
                        </a:rPr>
                        <a:t>despite what he said about the grass. </a:t>
                      </a:r>
                      <a:endParaRPr lang="en-US" dirty="0"/>
                    </a:p>
                  </a:txBody>
                  <a:tcPr/>
                </a:tc>
              </a:tr>
              <a:tr h="982064">
                <a:tc>
                  <a:txBody>
                    <a:bodyPr/>
                    <a:lstStyle/>
                    <a:p>
                      <a:r>
                        <a:rPr kumimoji="0" lang="en-US" sz="1800" kern="1200" dirty="0" smtClean="0">
                          <a:solidFill>
                            <a:schemeClr val="dk1"/>
                          </a:solidFill>
                          <a:latin typeface="+mn-lt"/>
                          <a:ea typeface="+mn-ea"/>
                          <a:cs typeface="+mn-cs"/>
                        </a:rPr>
                        <a:t>Speaker doesn’t specify what KIND of sigh—it could also be </a:t>
                      </a:r>
                      <a:r>
                        <a:rPr kumimoji="0" lang="en-US" sz="1800" kern="1200" smtClean="0">
                          <a:solidFill>
                            <a:schemeClr val="dk1"/>
                          </a:solidFill>
                          <a:latin typeface="+mn-lt"/>
                          <a:ea typeface="+mn-ea"/>
                          <a:cs typeface="+mn-cs"/>
                        </a:rPr>
                        <a:t>a SAD</a:t>
                      </a:r>
                      <a:r>
                        <a:rPr kumimoji="0" lang="en-US" sz="1800" kern="1200" baseline="0" smtClean="0">
                          <a:solidFill>
                            <a:schemeClr val="dk1"/>
                          </a:solidFill>
                          <a:latin typeface="+mn-lt"/>
                          <a:ea typeface="+mn-ea"/>
                          <a:cs typeface="+mn-cs"/>
                        </a:rPr>
                        <a:t> </a:t>
                      </a:r>
                      <a:r>
                        <a:rPr kumimoji="0" lang="en-US" sz="1800" kern="1200" smtClean="0">
                          <a:solidFill>
                            <a:schemeClr val="dk1"/>
                          </a:solidFill>
                          <a:latin typeface="+mn-lt"/>
                          <a:ea typeface="+mn-ea"/>
                          <a:cs typeface="+mn-cs"/>
                        </a:rPr>
                        <a:t>one</a:t>
                      </a:r>
                      <a:r>
                        <a:rPr kumimoji="0" lang="en-US" sz="1800" kern="1200" dirty="0" smtClean="0">
                          <a:solidFill>
                            <a:schemeClr val="dk1"/>
                          </a:solidFill>
                          <a:latin typeface="+mn-lt"/>
                          <a:ea typeface="+mn-ea"/>
                          <a:cs typeface="+mn-cs"/>
                        </a:rPr>
                        <a:t>.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u="sng" dirty="0" smtClean="0"/>
              <a:t>Shifts: </a:t>
            </a:r>
            <a:endParaRPr lang="en-US" dirty="0" smtClean="0"/>
          </a:p>
          <a:p>
            <a:r>
              <a:rPr lang="en-US" dirty="0" smtClean="0"/>
              <a:t>Stanza 3-4:  Shift in tense (He goes from the present to the future)</a:t>
            </a:r>
          </a:p>
          <a:p>
            <a:r>
              <a:rPr lang="en-US" dirty="0" smtClean="0"/>
              <a:t>Stanza 2-3: Shift in tone (He goes from being ok with his decision to seeming a little doubtful)</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Themes</a:t>
            </a:r>
          </a:p>
          <a:p>
            <a:r>
              <a:rPr lang="en-US" dirty="0" smtClean="0"/>
              <a:t>What abstract nouns do you think this poem touches on? </a:t>
            </a:r>
          </a:p>
          <a:p>
            <a:endParaRPr lang="en-US" dirty="0" smtClean="0"/>
          </a:p>
          <a:p>
            <a:endParaRPr lang="en-US" dirty="0" smtClean="0"/>
          </a:p>
          <a:p>
            <a:endParaRPr lang="en-US" dirty="0" smtClean="0"/>
          </a:p>
          <a:p>
            <a:r>
              <a:rPr lang="en-US" dirty="0" smtClean="0"/>
              <a:t>Now, take one of your nouns and write a complete sentence about it (What does the POEM say about it? What truth is the poem trying to get across to readers?)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u="sng" dirty="0" smtClean="0"/>
              <a:t>Themes (Major life lessons): </a:t>
            </a:r>
            <a:r>
              <a:rPr lang="en-US" dirty="0" smtClean="0"/>
              <a:t>  </a:t>
            </a:r>
          </a:p>
          <a:p>
            <a:pPr lvl="0"/>
            <a:r>
              <a:rPr lang="en-US" b="1" dirty="0" smtClean="0"/>
              <a:t>Decision-making is very hard to do</a:t>
            </a:r>
            <a:r>
              <a:rPr lang="en-US" dirty="0" smtClean="0"/>
              <a:t>; we have to make do with limited info and hope for the best and try not to look back so much. </a:t>
            </a:r>
          </a:p>
          <a:p>
            <a:pPr lvl="0"/>
            <a:r>
              <a:rPr lang="en-US" b="1" dirty="0" smtClean="0"/>
              <a:t>Decisions determine our future. </a:t>
            </a:r>
            <a:r>
              <a:rPr lang="en-US" dirty="0" smtClean="0"/>
              <a:t>Be careful with the decisions you make—they can affect your life and you may regret it later.</a:t>
            </a:r>
          </a:p>
          <a:p>
            <a:pPr lvl="0"/>
            <a:r>
              <a:rPr lang="en-US" b="1" dirty="0" smtClean="0"/>
              <a:t>Individualism can be rewarding. </a:t>
            </a:r>
            <a:r>
              <a:rPr lang="en-US" dirty="0" smtClean="0"/>
              <a:t>If you read the poem positively, the message is  “Don’t be afraid to take a chance and don’t always do what others are doing—it will be worth it.”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u="sng" dirty="0" smtClean="0"/>
              <a:t>Title:  What does the title mean to you now? </a:t>
            </a:r>
            <a:endParaRPr lang="en-US" dirty="0" smtClean="0"/>
          </a:p>
          <a:p>
            <a:r>
              <a:rPr lang="en-US" dirty="0" smtClean="0"/>
              <a:t>I think the poem’s title is significant because ___________________________________.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Answers </a:t>
            </a:r>
            <a:endParaRPr lang="en-US" dirty="0"/>
          </a:p>
        </p:txBody>
      </p:sp>
      <p:sp>
        <p:nvSpPr>
          <p:cNvPr id="3" name="Content Placeholder 2"/>
          <p:cNvSpPr>
            <a:spLocks noGrp="1"/>
          </p:cNvSpPr>
          <p:nvPr>
            <p:ph sz="quarter" idx="1"/>
          </p:nvPr>
        </p:nvSpPr>
        <p:spPr/>
        <p:txBody>
          <a:bodyPr/>
          <a:lstStyle/>
          <a:p>
            <a:r>
              <a:rPr lang="en-US" dirty="0" smtClean="0"/>
              <a:t>Do you think the speaker was satisfied with his choice?</a:t>
            </a:r>
          </a:p>
          <a:p>
            <a:endParaRPr lang="en-US" dirty="0" smtClean="0"/>
          </a:p>
          <a:p>
            <a:r>
              <a:rPr lang="en-US" dirty="0" smtClean="0"/>
              <a:t>What similar idea does “The Road Not Taken” share with “</a:t>
            </a:r>
            <a:r>
              <a:rPr lang="en-US" smtClean="0"/>
              <a:t>New Directions”? </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TP-CASTT? (Add to p. 72)</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pPr>
              <a:buNone/>
            </a:pPr>
            <a:r>
              <a:rPr lang="en-US" dirty="0" smtClean="0"/>
              <a:t>It’s a method for analyzing poetry:</a:t>
            </a:r>
          </a:p>
          <a:p>
            <a:r>
              <a:rPr lang="en-US" dirty="0" smtClean="0"/>
              <a:t>T: Title (What do you think this poem will be about?)</a:t>
            </a:r>
          </a:p>
          <a:p>
            <a:r>
              <a:rPr lang="en-US" dirty="0" smtClean="0"/>
              <a:t>P: Paraphrase (Literal Meaning)</a:t>
            </a:r>
          </a:p>
          <a:p>
            <a:r>
              <a:rPr lang="en-US" dirty="0" smtClean="0"/>
              <a:t>C: Connotation (Interpretation) </a:t>
            </a:r>
          </a:p>
          <a:p>
            <a:r>
              <a:rPr lang="en-US" dirty="0" smtClean="0"/>
              <a:t>A: Attitude/Tone </a:t>
            </a:r>
          </a:p>
          <a:p>
            <a:r>
              <a:rPr lang="en-US" dirty="0" smtClean="0"/>
              <a:t>S: Shifts (Time, Tone, Speaker, etc.)</a:t>
            </a:r>
          </a:p>
          <a:p>
            <a:r>
              <a:rPr lang="en-US" dirty="0" smtClean="0"/>
              <a:t>T: Themes (Life lessons/message)</a:t>
            </a:r>
          </a:p>
          <a:p>
            <a:r>
              <a:rPr lang="en-US" dirty="0" smtClean="0"/>
              <a:t>T: Title again (What does it mean to you now after analyzing the poem?)</a:t>
            </a:r>
          </a:p>
          <a:p>
            <a:pPr>
              <a:buNone/>
            </a:pPr>
            <a:r>
              <a:rPr lang="en-US" i="1" dirty="0" smtClean="0"/>
              <a:t>Treat this page as a reference page.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 TP-CASTT for “TRNT” (p. 76 of NB)</a:t>
            </a:r>
            <a:endParaRPr lang="en-US" dirty="0"/>
          </a:p>
        </p:txBody>
      </p:sp>
      <p:sp>
        <p:nvSpPr>
          <p:cNvPr id="3" name="Content Placeholder 2"/>
          <p:cNvSpPr>
            <a:spLocks noGrp="1"/>
          </p:cNvSpPr>
          <p:nvPr>
            <p:ph sz="quarter" idx="1"/>
          </p:nvPr>
        </p:nvSpPr>
        <p:spPr/>
        <p:txBody>
          <a:bodyPr>
            <a:normAutofit/>
          </a:bodyPr>
          <a:lstStyle/>
          <a:p>
            <a:r>
              <a:rPr lang="en-US" b="1" u="sng" dirty="0" smtClean="0"/>
              <a:t>T- Title</a:t>
            </a:r>
            <a:endParaRPr lang="en-US" dirty="0" smtClean="0"/>
          </a:p>
          <a:p>
            <a:r>
              <a:rPr lang="en-US" dirty="0" smtClean="0"/>
              <a:t>What do you think the poem will be about based on the title? (Complete sentence; CS) I think the poem will be about ______________________ because_____________________________.</a:t>
            </a:r>
          </a:p>
          <a:p>
            <a:endParaRPr lang="en-US" dirty="0" smtClean="0"/>
          </a:p>
          <a:p>
            <a:r>
              <a:rPr lang="en-US" dirty="0" smtClean="0"/>
              <a:t>You can’t get this part wrong; just try to make an educated guess (Pretend it’s your hypothesis and the rest of the TPCASTT is an experiment to see if your hypothesis was right.)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TP-CASTT “TRNT”</a:t>
            </a:r>
            <a:endParaRPr lang="en-US" dirty="0"/>
          </a:p>
        </p:txBody>
      </p:sp>
      <p:sp>
        <p:nvSpPr>
          <p:cNvPr id="3" name="Content Placeholder 2"/>
          <p:cNvSpPr>
            <a:spLocks noGrp="1"/>
          </p:cNvSpPr>
          <p:nvPr>
            <p:ph sz="quarter" idx="1"/>
          </p:nvPr>
        </p:nvSpPr>
        <p:spPr/>
        <p:txBody>
          <a:bodyPr/>
          <a:lstStyle/>
          <a:p>
            <a:r>
              <a:rPr lang="en-US" b="1" u="sng" dirty="0" smtClean="0"/>
              <a:t>P-Paraphrase</a:t>
            </a:r>
            <a:endParaRPr lang="en-US" dirty="0" smtClean="0"/>
          </a:p>
          <a:p>
            <a:r>
              <a:rPr lang="en-US" dirty="0" smtClean="0"/>
              <a:t>Stanza 1 (CS): A traveler comes to a fork in the road and is sorry he can’t go on both paths. It’s fall (“yellow” wood). So, he takes his time and tries to look down one path but can’t see all the way because the path curves and his vision gets blocked by bushes and plants.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Paraphrase Continued</a:t>
            </a:r>
          </a:p>
          <a:p>
            <a:r>
              <a:rPr lang="en-US" dirty="0" smtClean="0"/>
              <a:t>Stanza 2 (CS): He decides instead to take the other path which is pretty and is probably the better choice because it was still grassy (e.g., nobody had been on it that season). However, foot/horse traffic had actually “worn” the intersection equally.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Paraphrase Continued</a:t>
            </a:r>
          </a:p>
          <a:p>
            <a:endParaRPr lang="en-US" dirty="0" smtClean="0"/>
          </a:p>
          <a:p>
            <a:r>
              <a:rPr lang="en-US" dirty="0" smtClean="0"/>
              <a:t>Stanza 3 (CS):  It’s morning. He realizes BOTH paths are covered with leaves no one has stepped on yet (that’s why they’re not “black”). He promises to go back to the other road one day. He doubts he will do it because once you go down one road, it keeps leading to other roads.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Paraphrase Continued</a:t>
            </a:r>
          </a:p>
          <a:p>
            <a:endParaRPr lang="en-US" dirty="0" smtClean="0"/>
          </a:p>
          <a:p>
            <a:r>
              <a:rPr lang="en-US" dirty="0" smtClean="0"/>
              <a:t>Stanza 4 (CS):  He says he sees his future self telling this story with a sigh. He will recall the fork in the road, how he took the path less travelled, and how it will changed everything in his life.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371600"/>
            <a:ext cx="8503920" cy="4727448"/>
          </a:xfrm>
        </p:spPr>
        <p:txBody>
          <a:bodyPr>
            <a:normAutofit/>
          </a:bodyPr>
          <a:lstStyle/>
          <a:p>
            <a:pPr marL="342900" marR="0" lvl="0" indent="-342900">
              <a:lnSpc>
                <a:spcPct val="115000"/>
              </a:lnSpc>
              <a:spcBef>
                <a:spcPts val="0"/>
              </a:spcBef>
              <a:spcAft>
                <a:spcPts val="0"/>
              </a:spcAft>
              <a:buFont typeface="Symbol"/>
              <a:buChar char=""/>
            </a:pPr>
            <a:r>
              <a:rPr lang="en-US" sz="2800" b="1" dirty="0" smtClean="0">
                <a:latin typeface="Times New Roman"/>
                <a:ea typeface="Calibri"/>
                <a:cs typeface="Times New Roman"/>
              </a:rPr>
              <a:t>Metaphor</a:t>
            </a:r>
            <a:r>
              <a:rPr lang="en-US" sz="2800" dirty="0" smtClean="0">
                <a:latin typeface="Times New Roman"/>
                <a:ea typeface="Calibri"/>
                <a:cs typeface="Times New Roman"/>
              </a:rPr>
              <a:t> (Extended Metaphor: Choosing a path is similar to making a major life choice): </a:t>
            </a:r>
          </a:p>
          <a:p>
            <a:pPr marL="342900" marR="0" lvl="0" indent="-342900">
              <a:lnSpc>
                <a:spcPct val="115000"/>
              </a:lnSpc>
              <a:spcBef>
                <a:spcPts val="0"/>
              </a:spcBef>
              <a:spcAft>
                <a:spcPts val="0"/>
              </a:spcAft>
              <a:buFont typeface="Symbol"/>
              <a:buChar char=""/>
            </a:pPr>
            <a:endParaRPr lang="en-US" sz="2800" dirty="0" smtClean="0">
              <a:latin typeface="Times New Roman"/>
              <a:ea typeface="Calibri"/>
              <a:cs typeface="Times New Roman"/>
            </a:endParaRPr>
          </a:p>
          <a:p>
            <a:pPr marL="342900" marR="0" lvl="0" indent="-342900">
              <a:lnSpc>
                <a:spcPct val="115000"/>
              </a:lnSpc>
              <a:spcBef>
                <a:spcPts val="0"/>
              </a:spcBef>
              <a:spcAft>
                <a:spcPts val="0"/>
              </a:spcAft>
              <a:buFont typeface="Symbol"/>
              <a:buChar char=""/>
            </a:pPr>
            <a:endParaRPr lang="en-US" sz="4400" dirty="0" smtClean="0">
              <a:latin typeface="Times New Roman"/>
              <a:ea typeface="Calibri"/>
              <a:cs typeface="Times New Roman"/>
            </a:endParaRPr>
          </a:p>
          <a:p>
            <a:endParaRPr lang="en-US" dirty="0"/>
          </a:p>
        </p:txBody>
      </p:sp>
      <p:graphicFrame>
        <p:nvGraphicFramePr>
          <p:cNvPr id="4" name="Table 3"/>
          <p:cNvGraphicFramePr>
            <a:graphicFrameLocks noGrp="1"/>
          </p:cNvGraphicFramePr>
          <p:nvPr/>
        </p:nvGraphicFramePr>
        <p:xfrm>
          <a:off x="609600" y="2362200"/>
          <a:ext cx="8077200" cy="3901440"/>
        </p:xfrm>
        <a:graphic>
          <a:graphicData uri="http://schemas.openxmlformats.org/drawingml/2006/table">
            <a:tbl>
              <a:tblPr firstRow="1" bandRow="1">
                <a:tableStyleId>{5C22544A-7EE6-4342-B048-85BDC9FD1C3A}</a:tableStyleId>
              </a:tblPr>
              <a:tblGrid>
                <a:gridCol w="3962400"/>
                <a:gridCol w="4114800"/>
              </a:tblGrid>
              <a:tr h="533400">
                <a:tc>
                  <a:txBody>
                    <a:bodyPr/>
                    <a:lstStyle/>
                    <a:p>
                      <a:r>
                        <a:rPr lang="en-US" dirty="0" smtClean="0">
                          <a:latin typeface="+mj-lt"/>
                        </a:rPr>
                        <a:t>Detail from the Poem…</a:t>
                      </a:r>
                      <a:endParaRPr lang="en-US" dirty="0">
                        <a:latin typeface="+mj-lt"/>
                      </a:endParaRPr>
                    </a:p>
                  </a:txBody>
                  <a:tcPr/>
                </a:tc>
                <a:tc>
                  <a:txBody>
                    <a:bodyPr/>
                    <a:lstStyle/>
                    <a:p>
                      <a:r>
                        <a:rPr kumimoji="0" lang="en-US" sz="1800" b="1" kern="1200" dirty="0" smtClean="0">
                          <a:solidFill>
                            <a:schemeClr val="lt1"/>
                          </a:solidFill>
                          <a:latin typeface="+mj-lt"/>
                          <a:ea typeface="+mn-ea"/>
                          <a:cs typeface="+mn-cs"/>
                        </a:rPr>
                        <a:t>How is this similar to making a major life choice? </a:t>
                      </a:r>
                      <a:endParaRPr lang="en-US" dirty="0">
                        <a:latin typeface="+mj-lt"/>
                      </a:endParaRPr>
                    </a:p>
                  </a:txBody>
                  <a:tcPr/>
                </a:tc>
              </a:tr>
              <a:tr h="883920">
                <a:tc>
                  <a:txBody>
                    <a:bodyPr/>
                    <a:lstStyle/>
                    <a:p>
                      <a:pPr marL="0" marR="0">
                        <a:lnSpc>
                          <a:spcPct val="115000"/>
                        </a:lnSpc>
                        <a:spcBef>
                          <a:spcPts val="0"/>
                        </a:spcBef>
                        <a:spcAft>
                          <a:spcPts val="0"/>
                        </a:spcAft>
                      </a:pPr>
                      <a:r>
                        <a:rPr lang="en-US" sz="1800" dirty="0">
                          <a:latin typeface="+mj-lt"/>
                          <a:ea typeface="Calibri"/>
                          <a:cs typeface="Times New Roman"/>
                        </a:rPr>
                        <a:t>“Two roads” (paths)</a:t>
                      </a:r>
                    </a:p>
                  </a:txBody>
                  <a:tcPr marL="68580" marR="68580" marT="0" marB="0"/>
                </a:tc>
                <a:tc>
                  <a:txBody>
                    <a:bodyPr/>
                    <a:lstStyle/>
                    <a:p>
                      <a:r>
                        <a:rPr kumimoji="0" lang="en-US" sz="1800" kern="1200" dirty="0" smtClean="0">
                          <a:solidFill>
                            <a:schemeClr val="dk1"/>
                          </a:solidFill>
                          <a:latin typeface="+mj-lt"/>
                          <a:ea typeface="+mn-ea"/>
                          <a:cs typeface="+mn-cs"/>
                        </a:rPr>
                        <a:t>Symbolizes the choices we have to make in life. </a:t>
                      </a:r>
                      <a:endParaRPr lang="en-US" dirty="0">
                        <a:latin typeface="+mj-lt"/>
                      </a:endParaRPr>
                    </a:p>
                  </a:txBody>
                  <a:tcPr/>
                </a:tc>
              </a:tr>
              <a:tr h="838200">
                <a:tc>
                  <a:txBody>
                    <a:bodyPr/>
                    <a:lstStyle/>
                    <a:p>
                      <a:r>
                        <a:rPr kumimoji="0" lang="en-US" sz="1800" kern="1200" dirty="0" smtClean="0">
                          <a:solidFill>
                            <a:schemeClr val="dk1"/>
                          </a:solidFill>
                          <a:latin typeface="+mj-lt"/>
                          <a:ea typeface="+mn-ea"/>
                          <a:cs typeface="+mn-cs"/>
                        </a:rPr>
                        <a:t>“Yellow woods” (autumn)</a:t>
                      </a:r>
                      <a:endParaRPr lang="en-US" dirty="0">
                        <a:latin typeface="+mj-lt"/>
                      </a:endParaRPr>
                    </a:p>
                  </a:txBody>
                  <a:tcPr/>
                </a:tc>
                <a:tc>
                  <a:txBody>
                    <a:bodyPr/>
                    <a:lstStyle/>
                    <a:p>
                      <a:r>
                        <a:rPr kumimoji="0" lang="en-US" sz="1800" kern="1200" dirty="0" smtClean="0">
                          <a:solidFill>
                            <a:schemeClr val="dk1"/>
                          </a:solidFill>
                          <a:latin typeface="+mj-lt"/>
                          <a:ea typeface="+mn-ea"/>
                          <a:cs typeface="+mn-cs"/>
                        </a:rPr>
                        <a:t>We often make life changing choices in the “autumn” of our lives (young adult years)</a:t>
                      </a:r>
                      <a:endParaRPr lang="en-US" dirty="0">
                        <a:latin typeface="+mj-lt"/>
                      </a:endParaRPr>
                    </a:p>
                  </a:txBody>
                  <a:tcPr/>
                </a:tc>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The speaker tries to look down one path until it “bent in the undergrowth” </a:t>
                      </a:r>
                      <a:endParaRPr lang="en-US" dirty="0">
                        <a:latin typeface="+mj-lt"/>
                      </a:endParaRPr>
                    </a:p>
                  </a:txBody>
                  <a:tcPr/>
                </a:tc>
                <a:tc>
                  <a:txBody>
                    <a:bodyPr/>
                    <a:lstStyle/>
                    <a:p>
                      <a:r>
                        <a:rPr kumimoji="0" lang="en-US" sz="1800" kern="1200" dirty="0" smtClean="0">
                          <a:solidFill>
                            <a:schemeClr val="dk1"/>
                          </a:solidFill>
                          <a:latin typeface="+mn-lt"/>
                          <a:ea typeface="+mn-ea"/>
                          <a:cs typeface="+mn-cs"/>
                        </a:rPr>
                        <a:t>When making choices, many of us try to imagine what the future will look like, but ultimately, we can’t because it gets too hard to tell what will happen (vision gets blocked)</a:t>
                      </a:r>
                      <a:endParaRPr lang="en-US"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 continued</a:t>
            </a:r>
            <a:endParaRPr lang="en-US" dirty="0"/>
          </a:p>
        </p:txBody>
      </p:sp>
      <p:graphicFrame>
        <p:nvGraphicFramePr>
          <p:cNvPr id="4" name="Content Placeholder 3"/>
          <p:cNvGraphicFramePr>
            <a:graphicFrameLocks noGrp="1"/>
          </p:cNvGraphicFramePr>
          <p:nvPr>
            <p:ph sz="quarter" idx="1"/>
          </p:nvPr>
        </p:nvGraphicFramePr>
        <p:xfrm>
          <a:off x="301625" y="1527175"/>
          <a:ext cx="8504238" cy="475488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n-US" dirty="0" smtClean="0"/>
                        <a:t>Detail</a:t>
                      </a:r>
                      <a:r>
                        <a:rPr lang="en-US" baseline="0" dirty="0" smtClean="0"/>
                        <a:t> from Poem</a:t>
                      </a:r>
                      <a:endParaRPr lang="en-US" dirty="0"/>
                    </a:p>
                  </a:txBody>
                  <a:tcPr/>
                </a:tc>
                <a:tc>
                  <a:txBody>
                    <a:bodyPr/>
                    <a:lstStyle/>
                    <a:p>
                      <a:r>
                        <a:rPr kumimoji="0" lang="en-US" sz="1800" b="1" kern="1200" dirty="0" smtClean="0">
                          <a:solidFill>
                            <a:schemeClr val="lt1"/>
                          </a:solidFill>
                          <a:latin typeface="+mn-lt"/>
                          <a:ea typeface="+mn-ea"/>
                          <a:cs typeface="+mn-cs"/>
                        </a:rPr>
                        <a:t>How is this similar to making a major life choice? </a:t>
                      </a:r>
                      <a:endParaRPr kumimoji="0" lang="en-US" b="1" kern="1200" dirty="0">
                        <a:solidFill>
                          <a:schemeClr val="lt1"/>
                        </a:solidFill>
                        <a:latin typeface="+mn-lt"/>
                        <a:ea typeface="+mn-ea"/>
                        <a:cs typeface="+mn-cs"/>
                      </a:endParaRPr>
                    </a:p>
                  </a:txBody>
                  <a:tcPr/>
                </a:tc>
              </a:tr>
              <a:tr h="370840">
                <a:tc>
                  <a:txBody>
                    <a:bodyPr/>
                    <a:lstStyle/>
                    <a:p>
                      <a:r>
                        <a:rPr kumimoji="0" lang="en-US" sz="1800" kern="1200" dirty="0" smtClean="0">
                          <a:solidFill>
                            <a:schemeClr val="dk1"/>
                          </a:solidFill>
                          <a:latin typeface="+mn-lt"/>
                          <a:ea typeface="+mn-ea"/>
                          <a:cs typeface="+mn-cs"/>
                        </a:rPr>
                        <a:t>One road has a “better claim” </a:t>
                      </a:r>
                    </a:p>
                    <a:p>
                      <a:r>
                        <a:rPr kumimoji="0" lang="en-US" sz="1800" kern="1200" dirty="0" smtClean="0">
                          <a:solidFill>
                            <a:schemeClr val="dk1"/>
                          </a:solidFill>
                          <a:latin typeface="+mn-lt"/>
                          <a:ea typeface="+mn-ea"/>
                          <a:cs typeface="+mn-cs"/>
                        </a:rPr>
                        <a:t>because it was grassier and no one had been on it yet (“wanted wear”)</a:t>
                      </a:r>
                      <a:endParaRPr kumimoji="0" lang="en-US" kern="1200" dirty="0" smtClean="0">
                        <a:solidFill>
                          <a:schemeClr val="dk1"/>
                        </a:solidFill>
                        <a:latin typeface="+mn-lt"/>
                        <a:ea typeface="+mn-ea"/>
                        <a:cs typeface="+mn-cs"/>
                      </a:endParaRPr>
                    </a:p>
                    <a:p>
                      <a:endParaRPr lang="en-US" dirty="0"/>
                    </a:p>
                  </a:txBody>
                  <a:tcPr/>
                </a:tc>
                <a:tc>
                  <a:txBody>
                    <a:bodyPr/>
                    <a:lstStyle/>
                    <a:p>
                      <a:r>
                        <a:rPr kumimoji="0" lang="en-US" sz="1800" kern="1200" dirty="0" smtClean="0">
                          <a:solidFill>
                            <a:schemeClr val="dk1"/>
                          </a:solidFill>
                          <a:latin typeface="+mn-lt"/>
                          <a:ea typeface="+mn-ea"/>
                          <a:cs typeface="+mn-cs"/>
                        </a:rPr>
                        <a:t>Often, one choice looks better on the surface.</a:t>
                      </a:r>
                    </a:p>
                    <a:p>
                      <a:r>
                        <a:rPr kumimoji="0" lang="en-US" sz="1800" kern="1200" dirty="0" smtClean="0">
                          <a:solidFill>
                            <a:schemeClr val="dk1"/>
                          </a:solidFill>
                          <a:latin typeface="+mn-lt"/>
                          <a:ea typeface="+mn-ea"/>
                          <a:cs typeface="+mn-cs"/>
                        </a:rPr>
                        <a:t>This path could also symbolize the more adventurous choice, the choice most people don’t make because they want a comfortable life. </a:t>
                      </a:r>
                      <a:endParaRPr kumimoji="0" lang="en-US" kern="1200" dirty="0">
                        <a:solidFill>
                          <a:schemeClr val="dk1"/>
                        </a:solidFill>
                        <a:latin typeface="+mn-lt"/>
                        <a:ea typeface="+mn-ea"/>
                        <a:cs typeface="+mn-cs"/>
                      </a:endParaRPr>
                    </a:p>
                  </a:txBody>
                  <a:tcPr/>
                </a:tc>
              </a:tr>
              <a:tr h="370840">
                <a:tc>
                  <a:txBody>
                    <a:bodyPr/>
                    <a:lstStyle/>
                    <a:p>
                      <a:r>
                        <a:rPr kumimoji="0" lang="en-US" sz="1800" kern="1200" dirty="0" smtClean="0">
                          <a:solidFill>
                            <a:schemeClr val="dk1"/>
                          </a:solidFill>
                          <a:latin typeface="+mn-lt"/>
                          <a:ea typeface="+mn-ea"/>
                          <a:cs typeface="+mn-cs"/>
                        </a:rPr>
                        <a:t>Both paths were actually covered in fresh leaves (“equally lay In leaves no step had trodden black”)</a:t>
                      </a:r>
                      <a:endParaRPr lang="en-US" dirty="0"/>
                    </a:p>
                  </a:txBody>
                  <a:tcPr/>
                </a:tc>
                <a:tc>
                  <a:txBody>
                    <a:bodyPr/>
                    <a:lstStyle/>
                    <a:p>
                      <a:r>
                        <a:rPr kumimoji="0" lang="en-US" sz="1800" kern="1200" dirty="0" smtClean="0">
                          <a:solidFill>
                            <a:schemeClr val="dk1"/>
                          </a:solidFill>
                          <a:latin typeface="+mn-lt"/>
                          <a:ea typeface="+mn-ea"/>
                          <a:cs typeface="+mn-cs"/>
                        </a:rPr>
                        <a:t>After analyzing our choices, we still have a hard time telling which choice is better because they still look SO similar and equally good/bad. </a:t>
                      </a:r>
                      <a:endParaRPr lang="en-US" dirty="0"/>
                    </a:p>
                  </a:txBody>
                  <a:tcPr/>
                </a:tc>
              </a:tr>
              <a:tr h="370840">
                <a:tc>
                  <a:txBody>
                    <a:bodyPr/>
                    <a:lstStyle/>
                    <a:p>
                      <a:r>
                        <a:rPr kumimoji="0" lang="en-US" sz="1800" kern="1200" dirty="0" smtClean="0">
                          <a:solidFill>
                            <a:schemeClr val="dk1"/>
                          </a:solidFill>
                          <a:latin typeface="+mn-lt"/>
                          <a:ea typeface="+mn-ea"/>
                          <a:cs typeface="+mn-cs"/>
                        </a:rPr>
                        <a:t>The speaker plans to come back one day but knows that “way leads on to way.”</a:t>
                      </a:r>
                      <a:endParaRPr lang="en-US" dirty="0"/>
                    </a:p>
                  </a:txBody>
                  <a:tcPr/>
                </a:tc>
                <a:tc>
                  <a:txBody>
                    <a:bodyPr/>
                    <a:lstStyle/>
                    <a:p>
                      <a:r>
                        <a:rPr kumimoji="0" lang="en-US" sz="1800" kern="1200" dirty="0" smtClean="0">
                          <a:solidFill>
                            <a:schemeClr val="dk1"/>
                          </a:solidFill>
                          <a:latin typeface="+mn-lt"/>
                          <a:ea typeface="+mn-ea"/>
                          <a:cs typeface="+mn-cs"/>
                        </a:rPr>
                        <a:t>After making a choice, we think we can always go back and change. However, once you make a choice, you have to stick to it. </a:t>
                      </a:r>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1802</TotalTime>
  <Words>1197</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TP-CASTT: “The Road Not Taken” by Robert Frost</vt:lpstr>
      <vt:lpstr>What is TP-CASTT? (Add to p. 72)</vt:lpstr>
      <vt:lpstr>Begin TP-CASTT for “TRNT” (p. 76 of NB)</vt:lpstr>
      <vt:lpstr>TP-CASTT “TRNT”</vt:lpstr>
      <vt:lpstr>Slide 5</vt:lpstr>
      <vt:lpstr>Slide 6</vt:lpstr>
      <vt:lpstr>Slide 7</vt:lpstr>
      <vt:lpstr>Slide 8</vt:lpstr>
      <vt:lpstr>Connotation continued</vt:lpstr>
      <vt:lpstr>Connotation continued</vt:lpstr>
      <vt:lpstr>Left Side of “Attitude/Tone” Chart</vt:lpstr>
      <vt:lpstr>Right Side of “Attitude/Tone” Chart</vt:lpstr>
      <vt:lpstr>Slide 13</vt:lpstr>
      <vt:lpstr>Slide 14</vt:lpstr>
      <vt:lpstr>Slide 15</vt:lpstr>
      <vt:lpstr>Slide 16</vt:lpstr>
      <vt:lpstr>Short Answers </vt:lpstr>
    </vt:vector>
  </TitlesOfParts>
  <Company>EPISD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EPISD</cp:lastModifiedBy>
  <cp:revision>145</cp:revision>
  <dcterms:created xsi:type="dcterms:W3CDTF">2014-01-14T15:12:23Z</dcterms:created>
  <dcterms:modified xsi:type="dcterms:W3CDTF">2015-01-29T21:35:50Z</dcterms:modified>
</cp:coreProperties>
</file>