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NW4, Week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Voice </a:t>
            </a:r>
            <a:r>
              <a:rPr lang="en-US" dirty="0" smtClean="0"/>
              <a:t>Lessons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Monday, May 11</a:t>
            </a:r>
            <a:r>
              <a:rPr lang="en-US" baseline="30000" dirty="0" smtClean="0"/>
              <a:t>th,</a:t>
            </a:r>
            <a:r>
              <a:rPr lang="en-US" dirty="0" smtClean="0"/>
              <a:t> Diction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Consider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Close by the fire sat an old man whose countenance (face)  was </a:t>
            </a:r>
            <a:r>
              <a:rPr lang="en-US" b="1" dirty="0" smtClean="0">
                <a:sym typeface="Wingdings" pitchFamily="2" charset="2"/>
              </a:rPr>
              <a:t>furrowed</a:t>
            </a:r>
            <a:r>
              <a:rPr lang="en-US" dirty="0" smtClean="0">
                <a:sym typeface="Wingdings" pitchFamily="2" charset="2"/>
              </a:rPr>
              <a:t> with distress. 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James Boswell, </a:t>
            </a:r>
            <a:r>
              <a:rPr lang="en-US" i="1" dirty="0" smtClean="0">
                <a:sym typeface="Wingdings" pitchFamily="2" charset="2"/>
              </a:rPr>
              <a:t>Boswell’s London Journal</a:t>
            </a:r>
          </a:p>
          <a:p>
            <a:pPr lvl="2">
              <a:buNone/>
            </a:pPr>
            <a:endParaRPr lang="en-US" i="1" dirty="0" smtClean="0">
              <a:sym typeface="Wingdings" pitchFamily="2" charset="2"/>
            </a:endParaRPr>
          </a:p>
          <a:p>
            <a:r>
              <a:rPr lang="en-US" dirty="0" smtClean="0"/>
              <a:t>Discuss: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does the word </a:t>
            </a:r>
            <a:r>
              <a:rPr lang="en-US" b="1" dirty="0" smtClean="0"/>
              <a:t>furrowed</a:t>
            </a:r>
            <a:r>
              <a:rPr lang="en-US" dirty="0" smtClean="0"/>
              <a:t> connote about the man’s distress and</a:t>
            </a:r>
            <a:r>
              <a:rPr lang="en-US" b="1" dirty="0" smtClean="0"/>
              <a:t> why?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would the impact of the sentence be changed if </a:t>
            </a:r>
            <a:r>
              <a:rPr lang="en-US" b="1" dirty="0" smtClean="0"/>
              <a:t>furrowed</a:t>
            </a:r>
            <a:r>
              <a:rPr lang="en-US" dirty="0" smtClean="0"/>
              <a:t> were changed to </a:t>
            </a:r>
            <a:r>
              <a:rPr lang="en-US" b="1" dirty="0" smtClean="0"/>
              <a:t>lined</a:t>
            </a:r>
            <a:r>
              <a:rPr lang="en-US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Tuesday, May 12, 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Consider:</a:t>
            </a:r>
          </a:p>
          <a:p>
            <a:pPr lvl="1">
              <a:buNone/>
            </a:pPr>
            <a:r>
              <a:rPr lang="en-US" sz="2000" dirty="0" smtClean="0"/>
              <a:t>…then Satan first knew pain,</a:t>
            </a:r>
          </a:p>
          <a:p>
            <a:pPr lvl="1">
              <a:buNone/>
            </a:pPr>
            <a:r>
              <a:rPr lang="en-US" sz="2000" dirty="0" smtClean="0"/>
              <a:t>And </a:t>
            </a:r>
            <a:r>
              <a:rPr lang="en-US" sz="2000" dirty="0" err="1" smtClean="0"/>
              <a:t>writh’d</a:t>
            </a:r>
            <a:r>
              <a:rPr lang="en-US" sz="2000" dirty="0" smtClean="0"/>
              <a:t> him to and fro </a:t>
            </a:r>
            <a:r>
              <a:rPr lang="en-US" sz="2000" dirty="0" err="1" smtClean="0"/>
              <a:t>convolv’d</a:t>
            </a:r>
            <a:r>
              <a:rPr lang="en-US" sz="2000" dirty="0" smtClean="0"/>
              <a:t>; so sore</a:t>
            </a:r>
          </a:p>
          <a:p>
            <a:pPr lvl="1">
              <a:buNone/>
            </a:pPr>
            <a:r>
              <a:rPr lang="en-US" sz="2000" dirty="0" smtClean="0"/>
              <a:t>The </a:t>
            </a:r>
            <a:r>
              <a:rPr lang="en-US" sz="2000" i="1" dirty="0" smtClean="0"/>
              <a:t>grinding</a:t>
            </a:r>
            <a:r>
              <a:rPr lang="en-US" sz="2000" dirty="0" smtClean="0"/>
              <a:t> sword with </a:t>
            </a:r>
            <a:r>
              <a:rPr lang="en-US" sz="2000" i="1" dirty="0" smtClean="0"/>
              <a:t>discontinuous</a:t>
            </a:r>
            <a:r>
              <a:rPr lang="en-US" sz="2000" dirty="0" smtClean="0"/>
              <a:t> wound</a:t>
            </a:r>
          </a:p>
          <a:p>
            <a:pPr lvl="1">
              <a:buNone/>
            </a:pPr>
            <a:r>
              <a:rPr lang="en-US" sz="2000" dirty="0" smtClean="0"/>
              <a:t>Passed through him.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--John Milton, </a:t>
            </a:r>
            <a:r>
              <a:rPr lang="en-US" sz="2000" i="1" dirty="0" smtClean="0"/>
              <a:t>Paradise Lost, </a:t>
            </a:r>
            <a:r>
              <a:rPr lang="en-US" sz="2000" dirty="0" smtClean="0"/>
              <a:t>Book VI, lines 327-330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Discuss: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/>
              <a:t>What kind of pain do you think a </a:t>
            </a:r>
            <a:r>
              <a:rPr lang="en-US" sz="2000" i="1" dirty="0" smtClean="0"/>
              <a:t>grinding</a:t>
            </a:r>
            <a:r>
              <a:rPr lang="en-US" sz="2000" dirty="0" smtClean="0"/>
              <a:t> sword gives?</a:t>
            </a:r>
          </a:p>
          <a:p>
            <a:pPr marL="850392" lvl="1" indent="-457200">
              <a:buFont typeface="+mj-lt"/>
              <a:buAutoNum type="arabicPeriod"/>
            </a:pPr>
            <a:endParaRPr lang="en-US" sz="2000" dirty="0" smtClean="0"/>
          </a:p>
          <a:p>
            <a:pPr marL="850392" lvl="1" indent="-457200">
              <a:buFont typeface="+mj-lt"/>
              <a:buAutoNum type="arabicPeriod"/>
            </a:pPr>
            <a:endParaRPr lang="en-US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 smtClean="0"/>
              <a:t>What does </a:t>
            </a:r>
            <a:r>
              <a:rPr lang="en-US" sz="2000" i="1" dirty="0" smtClean="0"/>
              <a:t>discontinuous</a:t>
            </a:r>
            <a:r>
              <a:rPr lang="en-US" sz="2000" dirty="0" smtClean="0"/>
              <a:t> mean? How does the use of discontinuous reinforce the idea of a </a:t>
            </a:r>
            <a:r>
              <a:rPr lang="en-US" sz="2000" i="1" dirty="0" smtClean="0"/>
              <a:t>grinding</a:t>
            </a:r>
            <a:r>
              <a:rPr lang="en-US" sz="2000" dirty="0" smtClean="0"/>
              <a:t> sword?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May 13</a:t>
            </a:r>
            <a:r>
              <a:rPr lang="en-US" baseline="30000" dirty="0" smtClean="0"/>
              <a:t>th</a:t>
            </a:r>
            <a:r>
              <a:rPr lang="en-US" dirty="0" smtClean="0"/>
              <a:t>, 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Twenty </a:t>
            </a:r>
            <a:r>
              <a:rPr lang="en-US" i="1" dirty="0" smtClean="0"/>
              <a:t>bodies</a:t>
            </a:r>
            <a:r>
              <a:rPr lang="en-US" dirty="0" smtClean="0"/>
              <a:t> were thrown out of our wagon. Then the train resumed its journey, leaving behind it a few hundred naked </a:t>
            </a:r>
            <a:r>
              <a:rPr lang="en-US" i="1" dirty="0" smtClean="0"/>
              <a:t>dead</a:t>
            </a:r>
            <a:r>
              <a:rPr lang="en-US" dirty="0" smtClean="0"/>
              <a:t>, deprived of burial, in the deep snow of a field in Poland. </a:t>
            </a:r>
          </a:p>
          <a:p>
            <a:pPr lvl="2"/>
            <a:r>
              <a:rPr lang="en-US" dirty="0" err="1" smtClean="0"/>
              <a:t>Elie</a:t>
            </a:r>
            <a:r>
              <a:rPr lang="en-US" dirty="0" smtClean="0"/>
              <a:t> Wiesel, </a:t>
            </a:r>
            <a:r>
              <a:rPr lang="en-US" i="1" dirty="0" smtClean="0"/>
              <a:t>Night </a:t>
            </a:r>
          </a:p>
          <a:p>
            <a:r>
              <a:rPr lang="en-US" dirty="0" smtClean="0"/>
              <a:t>Discuss: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Wiesel never refers to the men who die on the journey as men. Instead, he refers to them as </a:t>
            </a:r>
            <a:r>
              <a:rPr lang="en-US" i="1" dirty="0" smtClean="0"/>
              <a:t>bodies</a:t>
            </a:r>
            <a:r>
              <a:rPr lang="en-US" dirty="0" smtClean="0"/>
              <a:t> or simply </a:t>
            </a:r>
            <a:r>
              <a:rPr lang="en-US" i="1" dirty="0" smtClean="0"/>
              <a:t>dead</a:t>
            </a:r>
            <a:r>
              <a:rPr lang="en-US" dirty="0" smtClean="0"/>
              <a:t>. How does his diction shape the reader’s understanding of the horror?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How would the meaning change if we substituted </a:t>
            </a:r>
            <a:r>
              <a:rPr lang="en-US" i="1" dirty="0" smtClean="0"/>
              <a:t>dead people </a:t>
            </a:r>
            <a:r>
              <a:rPr lang="en-US" dirty="0" smtClean="0"/>
              <a:t>for </a:t>
            </a:r>
            <a:r>
              <a:rPr lang="en-US" i="1" dirty="0" smtClean="0"/>
              <a:t>bodies</a:t>
            </a:r>
            <a:r>
              <a:rPr lang="en-US" dirty="0" smtClean="0"/>
              <a:t>? 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Changed the italicized word below to a word that disassociates the reader from the true action of the sentence.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 smtClean="0"/>
              <a:t>Fifteen chickens were </a:t>
            </a:r>
            <a:r>
              <a:rPr lang="en-US" i="1" dirty="0" smtClean="0"/>
              <a:t>slaughtered</a:t>
            </a:r>
            <a:r>
              <a:rPr lang="en-US" dirty="0" smtClean="0"/>
              <a:t> for the feast. 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Thursday, May 14</a:t>
            </a:r>
            <a:r>
              <a:rPr lang="en-US" baseline="30000" dirty="0" smtClean="0"/>
              <a:t>th</a:t>
            </a:r>
            <a:r>
              <a:rPr lang="en-US" dirty="0" smtClean="0"/>
              <a:t>, Detail/Imagery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Whenever he was so fortunate as to have near him a hare that had been kept too long, or a meat pie made with rancid butter, he gorged himself with such violence that his veins swelled, and the moisture broke out on his forehead.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--Thomas Babington Macaulay, “Samuel Johnson”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Discuss: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Pick one detail and explain why it enhances the meaning of the sentence (Johnson’s manners/eating habits).  </a:t>
            </a:r>
          </a:p>
          <a:p>
            <a:pPr marL="850392" lvl="1" indent="-457200">
              <a:buNone/>
            </a:pPr>
            <a:r>
              <a:rPr lang="en-US" dirty="0" smtClean="0"/>
              <a:t>When he says “X detail,” it shows Y. </a:t>
            </a:r>
          </a:p>
          <a:p>
            <a:pPr marL="850392" lvl="1" indent="-457200">
              <a:buFont typeface="+mj-lt"/>
              <a:buAutoNum type="arabicPeriod" startAt="2"/>
            </a:pPr>
            <a:r>
              <a:rPr lang="en-US" dirty="0" smtClean="0"/>
              <a:t>How would the meaning of the sentence be changed by ending it after </a:t>
            </a:r>
            <a:r>
              <a:rPr lang="en-US" i="1" dirty="0" smtClean="0"/>
              <a:t>himself</a:t>
            </a:r>
            <a:r>
              <a:rPr lang="en-US" dirty="0" smtClean="0"/>
              <a:t>? </a:t>
            </a:r>
          </a:p>
          <a:p>
            <a:pPr marL="850392" lvl="1" indent="-457200">
              <a:buFont typeface="+mj-lt"/>
              <a:buAutoNum type="arabicPeriod" startAt="2"/>
            </a:pPr>
            <a:endParaRPr lang="en-US" dirty="0" smtClean="0"/>
          </a:p>
          <a:p>
            <a:pPr marL="850392" lvl="1" indent="-457200">
              <a:buFont typeface="+mj-lt"/>
              <a:buAutoNum type="arabicPeriod" startAt="2"/>
            </a:pPr>
            <a:r>
              <a:rPr lang="en-US" dirty="0" smtClean="0"/>
              <a:t>Write a sentence about someone with disgusting eating habits. It must be one correct sentence, and contain at least three vivid details.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Friday, May 15</a:t>
            </a:r>
            <a:r>
              <a:rPr lang="en-US" baseline="30000" dirty="0" smtClean="0"/>
              <a:t>th</a:t>
            </a:r>
            <a:r>
              <a:rPr lang="en-US" dirty="0" smtClean="0"/>
              <a:t>,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495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en-US" dirty="0" smtClean="0"/>
              <a:t>The many men, so beautiful!</a:t>
            </a:r>
          </a:p>
          <a:p>
            <a:pPr lvl="1">
              <a:buNone/>
            </a:pPr>
            <a:r>
              <a:rPr lang="en-US" dirty="0" smtClean="0"/>
              <a:t>And they all dead did lie: </a:t>
            </a:r>
          </a:p>
          <a:p>
            <a:pPr lvl="1">
              <a:buNone/>
            </a:pPr>
            <a:r>
              <a:rPr lang="en-US" dirty="0" smtClean="0"/>
              <a:t>And a thousand </a:t>
            </a:r>
            <a:r>
              <a:rPr lang="en-US" dirty="0" err="1" smtClean="0"/>
              <a:t>thousand</a:t>
            </a:r>
            <a:r>
              <a:rPr lang="en-US" dirty="0" smtClean="0"/>
              <a:t> slimy things </a:t>
            </a:r>
          </a:p>
          <a:p>
            <a:pPr lvl="1">
              <a:buNone/>
            </a:pPr>
            <a:r>
              <a:rPr lang="en-US" dirty="0" smtClean="0"/>
              <a:t>L</a:t>
            </a:r>
            <a:r>
              <a:rPr lang="en-US" dirty="0" smtClean="0"/>
              <a:t>ived on; and so did I.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Within the shadow of the ship</a:t>
            </a:r>
          </a:p>
          <a:p>
            <a:pPr lvl="1">
              <a:buNone/>
            </a:pPr>
            <a:r>
              <a:rPr lang="en-US" dirty="0" smtClean="0"/>
              <a:t>I watched their rich attire:</a:t>
            </a:r>
          </a:p>
          <a:p>
            <a:pPr lvl="1">
              <a:buNone/>
            </a:pPr>
            <a:r>
              <a:rPr lang="en-US" dirty="0" smtClean="0"/>
              <a:t>Blue, glossy green, and velvet black,</a:t>
            </a:r>
          </a:p>
          <a:p>
            <a:pPr lvl="1">
              <a:buNone/>
            </a:pPr>
            <a:r>
              <a:rPr lang="en-US" dirty="0" smtClean="0"/>
              <a:t>They coiled and swam; and every track</a:t>
            </a:r>
          </a:p>
          <a:p>
            <a:pPr lvl="1">
              <a:buNone/>
            </a:pPr>
            <a:r>
              <a:rPr lang="en-US" dirty="0" smtClean="0"/>
              <a:t>Was a flash of golden fire.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--Samuel Taylor Coleridge, “The Rime of the Ancient Mariner” (Yes, that is how he spelled “Rime.”)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219200"/>
            <a:ext cx="4495800" cy="6019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Discuss: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dirty="0" smtClean="0"/>
              <a:t>These stanzas reveal the Mariner’s changing attitude toward the creatures of the sea. How does he show a bitter attitude in the first stanza?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Mariner’s attitude in the second stanza? What imagery reveals this change?</a:t>
            </a:r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spcBef>
                <a:spcPct val="20000"/>
              </a:spcBef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noProof="0" dirty="0" smtClean="0"/>
              <a:t>Think of a dog or cat that you can describe easily. First, write a description which reveals a positive attitude toward the animal. Then, think of the same animal and write a description which reveals a negative attitude. Use imagery rather than explanation to create your descriptions.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11514</TotalTime>
  <Words>461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NW4, Week 8</vt:lpstr>
      <vt:lpstr>Monday, May 11th, Diction </vt:lpstr>
      <vt:lpstr>Tuesday, May 12, Diction</vt:lpstr>
      <vt:lpstr>Wednesday, May 13th, Diction</vt:lpstr>
      <vt:lpstr>Thursday, May 14th, Detail/Imagery</vt:lpstr>
      <vt:lpstr>Friday, May 15th, Imagery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626</cp:revision>
  <dcterms:created xsi:type="dcterms:W3CDTF">2015-05-07T14:26:27Z</dcterms:created>
  <dcterms:modified xsi:type="dcterms:W3CDTF">2015-05-15T14:23:20Z</dcterms:modified>
</cp:coreProperties>
</file>